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sldIdLst>
    <p:sldId id="346" r:id="rId2"/>
    <p:sldId id="257" r:id="rId3"/>
    <p:sldId id="340" r:id="rId4"/>
    <p:sldId id="337" r:id="rId5"/>
    <p:sldId id="261" r:id="rId6"/>
    <p:sldId id="265" r:id="rId7"/>
    <p:sldId id="266" r:id="rId8"/>
    <p:sldId id="264" r:id="rId9"/>
    <p:sldId id="258" r:id="rId10"/>
    <p:sldId id="259" r:id="rId11"/>
    <p:sldId id="260" r:id="rId12"/>
    <p:sldId id="267" r:id="rId13"/>
    <p:sldId id="269" r:id="rId14"/>
    <p:sldId id="276" r:id="rId15"/>
    <p:sldId id="268" r:id="rId16"/>
    <p:sldId id="338" r:id="rId17"/>
    <p:sldId id="339" r:id="rId18"/>
    <p:sldId id="272" r:id="rId19"/>
    <p:sldId id="270" r:id="rId20"/>
    <p:sldId id="273" r:id="rId21"/>
    <p:sldId id="275" r:id="rId22"/>
    <p:sldId id="274" r:id="rId23"/>
    <p:sldId id="336" r:id="rId24"/>
    <p:sldId id="26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94660"/>
  </p:normalViewPr>
  <p:slideViewPr>
    <p:cSldViewPr snapToGrid="0">
      <p:cViewPr varScale="1">
        <p:scale>
          <a:sx n="102" d="100"/>
          <a:sy n="102" d="100"/>
        </p:scale>
        <p:origin x="13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hyperlink" Target="mailto:HRPayrollSupport@cornell.edu" TargetMode="External"/><Relationship Id="rId5" Type="http://schemas.openxmlformats.org/officeDocument/2006/relationships/image" Target="../media/image41.sv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hyperlink" Target="mailto:HRPayrollSupport@cornell.edu" TargetMode="External"/><Relationship Id="rId2" Type="http://schemas.openxmlformats.org/officeDocument/2006/relationships/image" Target="../media/image39.svg"/><Relationship Id="rId1"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3CC44-EA4B-4904-BF94-98D043F126DE}"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211A5BB-D26F-4063-95DF-316EE2DEFEDD}">
      <dgm:prSet custT="1"/>
      <dgm:spPr/>
      <dgm:t>
        <a:bodyPr/>
        <a:lstStyle/>
        <a:p>
          <a:pPr>
            <a:defRPr cap="all"/>
          </a:pPr>
          <a:r>
            <a:rPr lang="en-US" sz="2500" dirty="0"/>
            <a:t>Place on leave </a:t>
          </a:r>
          <a:r>
            <a:rPr lang="en-US" sz="1800" dirty="0"/>
            <a:t>(HR Rep)</a:t>
          </a:r>
        </a:p>
      </dgm:t>
    </dgm:pt>
    <dgm:pt modelId="{EF6480B7-0747-44D1-B272-3A1C612BD44F}" type="parTrans" cxnId="{D839B004-0B4F-4F0A-8919-16B403A5DBC5}">
      <dgm:prSet/>
      <dgm:spPr/>
      <dgm:t>
        <a:bodyPr/>
        <a:lstStyle/>
        <a:p>
          <a:endParaRPr lang="en-US"/>
        </a:p>
      </dgm:t>
    </dgm:pt>
    <dgm:pt modelId="{51863ACC-B5F5-4A24-A71D-ECE4F3E1C71B}" type="sibTrans" cxnId="{D839B004-0B4F-4F0A-8919-16B403A5DBC5}">
      <dgm:prSet/>
      <dgm:spPr/>
      <dgm:t>
        <a:bodyPr/>
        <a:lstStyle/>
        <a:p>
          <a:endParaRPr lang="en-US"/>
        </a:p>
      </dgm:t>
    </dgm:pt>
    <dgm:pt modelId="{4D98B23A-6588-48FA-8C0C-E1BBF76D7728}">
      <dgm:prSet custT="1"/>
      <dgm:spPr/>
      <dgm:t>
        <a:bodyPr/>
        <a:lstStyle/>
        <a:p>
          <a:pPr>
            <a:defRPr cap="all"/>
          </a:pPr>
          <a:r>
            <a:rPr lang="en-US" sz="2400" dirty="0"/>
            <a:t>Enter time off </a:t>
          </a:r>
          <a:r>
            <a:rPr lang="en-US" sz="1800" dirty="0"/>
            <a:t>(EE/Pay Rep/HR)</a:t>
          </a:r>
        </a:p>
      </dgm:t>
    </dgm:pt>
    <dgm:pt modelId="{7D23E9C7-4CE5-4D00-BE85-623FD22E95C6}" type="parTrans" cxnId="{10F3EDCE-967B-4F69-9A3B-AF2DD4CFEE70}">
      <dgm:prSet/>
      <dgm:spPr/>
      <dgm:t>
        <a:bodyPr/>
        <a:lstStyle/>
        <a:p>
          <a:endParaRPr lang="en-US"/>
        </a:p>
      </dgm:t>
    </dgm:pt>
    <dgm:pt modelId="{A9CCB3CE-2E61-4383-BD48-9D0BC2099A8E}" type="sibTrans" cxnId="{10F3EDCE-967B-4F69-9A3B-AF2DD4CFEE70}">
      <dgm:prSet/>
      <dgm:spPr/>
      <dgm:t>
        <a:bodyPr/>
        <a:lstStyle/>
        <a:p>
          <a:endParaRPr lang="en-US"/>
        </a:p>
      </dgm:t>
    </dgm:pt>
    <dgm:pt modelId="{A2853E36-FB6B-4E45-9B1A-16C655758FD0}">
      <dgm:prSet custT="1"/>
      <dgm:spPr/>
      <dgm:t>
        <a:bodyPr/>
        <a:lstStyle/>
        <a:p>
          <a:pPr>
            <a:defRPr cap="all"/>
          </a:pPr>
          <a:r>
            <a:rPr lang="en-US" sz="2500" dirty="0"/>
            <a:t>Return from leave </a:t>
          </a:r>
          <a:r>
            <a:rPr lang="en-US" sz="1800" dirty="0"/>
            <a:t>(Hr REP)</a:t>
          </a:r>
        </a:p>
      </dgm:t>
    </dgm:pt>
    <dgm:pt modelId="{35947F67-20AA-418B-8FBA-FD8B959A13F2}" type="parTrans" cxnId="{8C914EAF-4745-4B79-91EC-750F9BB868B4}">
      <dgm:prSet/>
      <dgm:spPr/>
      <dgm:t>
        <a:bodyPr/>
        <a:lstStyle/>
        <a:p>
          <a:endParaRPr lang="en-US"/>
        </a:p>
      </dgm:t>
    </dgm:pt>
    <dgm:pt modelId="{772CB1DE-BB89-4AAE-97F4-3AACC2E96548}" type="sibTrans" cxnId="{8C914EAF-4745-4B79-91EC-750F9BB868B4}">
      <dgm:prSet/>
      <dgm:spPr/>
      <dgm:t>
        <a:bodyPr/>
        <a:lstStyle/>
        <a:p>
          <a:endParaRPr lang="en-US"/>
        </a:p>
      </dgm:t>
    </dgm:pt>
    <dgm:pt modelId="{6717EA67-CBD5-4C57-B17F-D2ACF6806805}">
      <dgm:prSet/>
      <dgm:spPr/>
      <dgm:t>
        <a:bodyPr/>
        <a:lstStyle/>
        <a:p>
          <a:pPr>
            <a:defRPr cap="all"/>
          </a:pPr>
          <a:r>
            <a:rPr lang="en-US"/>
            <a:t>Repeat</a:t>
          </a:r>
        </a:p>
      </dgm:t>
    </dgm:pt>
    <dgm:pt modelId="{A7B2F2F4-01D9-4E9A-8355-B9210AC6F554}" type="parTrans" cxnId="{52EE2764-F7B8-4710-AF6A-C7AD318A5C31}">
      <dgm:prSet/>
      <dgm:spPr/>
      <dgm:t>
        <a:bodyPr/>
        <a:lstStyle/>
        <a:p>
          <a:endParaRPr lang="en-US"/>
        </a:p>
      </dgm:t>
    </dgm:pt>
    <dgm:pt modelId="{124AE8E0-E22D-4FD2-86E4-78BB241CE5D5}" type="sibTrans" cxnId="{52EE2764-F7B8-4710-AF6A-C7AD318A5C31}">
      <dgm:prSet/>
      <dgm:spPr/>
      <dgm:t>
        <a:bodyPr/>
        <a:lstStyle/>
        <a:p>
          <a:endParaRPr lang="en-US"/>
        </a:p>
      </dgm:t>
    </dgm:pt>
    <dgm:pt modelId="{52428C43-12B0-4770-BFBE-7D9E278A376D}" type="pres">
      <dgm:prSet presAssocID="{7CE3CC44-EA4B-4904-BF94-98D043F126DE}" presName="root" presStyleCnt="0">
        <dgm:presLayoutVars>
          <dgm:dir/>
          <dgm:resizeHandles val="exact"/>
        </dgm:presLayoutVars>
      </dgm:prSet>
      <dgm:spPr/>
    </dgm:pt>
    <dgm:pt modelId="{3396D35E-456E-4684-BC16-B32904044C26}" type="pres">
      <dgm:prSet presAssocID="{4211A5BB-D26F-4063-95DF-316EE2DEFEDD}" presName="compNode" presStyleCnt="0"/>
      <dgm:spPr/>
    </dgm:pt>
    <dgm:pt modelId="{6A84F378-B6BC-4352-80B4-B89B70C34F5B}" type="pres">
      <dgm:prSet presAssocID="{4211A5BB-D26F-4063-95DF-316EE2DEFEDD}" presName="iconBgRect" presStyleLbl="bgShp" presStyleIdx="0" presStyleCnt="4"/>
      <dgm:spPr/>
    </dgm:pt>
    <dgm:pt modelId="{F8F6B9CD-76A1-48E7-AE2B-F15ED4281892}" type="pres">
      <dgm:prSet presAssocID="{4211A5BB-D26F-4063-95DF-316EE2DEFED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68F33044-1870-48D3-9830-0EEC0745BE03}" type="pres">
      <dgm:prSet presAssocID="{4211A5BB-D26F-4063-95DF-316EE2DEFEDD}" presName="spaceRect" presStyleCnt="0"/>
      <dgm:spPr/>
    </dgm:pt>
    <dgm:pt modelId="{EF99D926-93CA-4590-8FAD-010987DFC6ED}" type="pres">
      <dgm:prSet presAssocID="{4211A5BB-D26F-4063-95DF-316EE2DEFEDD}" presName="textRect" presStyleLbl="revTx" presStyleIdx="0" presStyleCnt="4">
        <dgm:presLayoutVars>
          <dgm:chMax val="1"/>
          <dgm:chPref val="1"/>
        </dgm:presLayoutVars>
      </dgm:prSet>
      <dgm:spPr/>
    </dgm:pt>
    <dgm:pt modelId="{A71BCA48-B8ED-40AB-B004-5AB62275D590}" type="pres">
      <dgm:prSet presAssocID="{51863ACC-B5F5-4A24-A71D-ECE4F3E1C71B}" presName="sibTrans" presStyleCnt="0"/>
      <dgm:spPr/>
    </dgm:pt>
    <dgm:pt modelId="{5522E858-3C93-4F61-829D-E3BC77D5C493}" type="pres">
      <dgm:prSet presAssocID="{4D98B23A-6588-48FA-8C0C-E1BBF76D7728}" presName="compNode" presStyleCnt="0"/>
      <dgm:spPr/>
    </dgm:pt>
    <dgm:pt modelId="{68A86493-5FEF-44F9-A796-671283AE93A3}" type="pres">
      <dgm:prSet presAssocID="{4D98B23A-6588-48FA-8C0C-E1BBF76D7728}" presName="iconBgRect" presStyleLbl="bgShp" presStyleIdx="1" presStyleCnt="4"/>
      <dgm:spPr/>
    </dgm:pt>
    <dgm:pt modelId="{CFD2878B-FEF8-4B4D-9345-98FC6C27EEB3}" type="pres">
      <dgm:prSet presAssocID="{4D98B23A-6588-48FA-8C0C-E1BBF76D77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0C99138-F161-4C5F-BB5C-FEF33C4AB261}" type="pres">
      <dgm:prSet presAssocID="{4D98B23A-6588-48FA-8C0C-E1BBF76D7728}" presName="spaceRect" presStyleCnt="0"/>
      <dgm:spPr/>
    </dgm:pt>
    <dgm:pt modelId="{1C77C089-1A3B-472C-9BD0-1B8E34D68A10}" type="pres">
      <dgm:prSet presAssocID="{4D98B23A-6588-48FA-8C0C-E1BBF76D7728}" presName="textRect" presStyleLbl="revTx" presStyleIdx="1" presStyleCnt="4">
        <dgm:presLayoutVars>
          <dgm:chMax val="1"/>
          <dgm:chPref val="1"/>
        </dgm:presLayoutVars>
      </dgm:prSet>
      <dgm:spPr/>
    </dgm:pt>
    <dgm:pt modelId="{FE1E98FC-B07C-4EDB-9BA5-6E82C27C1589}" type="pres">
      <dgm:prSet presAssocID="{A9CCB3CE-2E61-4383-BD48-9D0BC2099A8E}" presName="sibTrans" presStyleCnt="0"/>
      <dgm:spPr/>
    </dgm:pt>
    <dgm:pt modelId="{C7508659-55B7-45A8-B2C9-4E911E19A861}" type="pres">
      <dgm:prSet presAssocID="{A2853E36-FB6B-4E45-9B1A-16C655758FD0}" presName="compNode" presStyleCnt="0"/>
      <dgm:spPr/>
    </dgm:pt>
    <dgm:pt modelId="{57A9EE65-700A-4FE9-82C0-0FE593E49356}" type="pres">
      <dgm:prSet presAssocID="{A2853E36-FB6B-4E45-9B1A-16C655758FD0}" presName="iconBgRect" presStyleLbl="bgShp" presStyleIdx="2" presStyleCnt="4"/>
      <dgm:spPr/>
    </dgm:pt>
    <dgm:pt modelId="{013DB0AA-DE27-4075-811B-A4DF0BEC223F}" type="pres">
      <dgm:prSet presAssocID="{A2853E36-FB6B-4E45-9B1A-16C655758FD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U-turn"/>
        </a:ext>
      </dgm:extLst>
    </dgm:pt>
    <dgm:pt modelId="{C8A4DD44-3FBE-4B33-991A-173A7796EFE5}" type="pres">
      <dgm:prSet presAssocID="{A2853E36-FB6B-4E45-9B1A-16C655758FD0}" presName="spaceRect" presStyleCnt="0"/>
      <dgm:spPr/>
    </dgm:pt>
    <dgm:pt modelId="{ABCF3CD9-AFD6-4E26-8410-5A31B6DCC11E}" type="pres">
      <dgm:prSet presAssocID="{A2853E36-FB6B-4E45-9B1A-16C655758FD0}" presName="textRect" presStyleLbl="revTx" presStyleIdx="2" presStyleCnt="4">
        <dgm:presLayoutVars>
          <dgm:chMax val="1"/>
          <dgm:chPref val="1"/>
        </dgm:presLayoutVars>
      </dgm:prSet>
      <dgm:spPr/>
    </dgm:pt>
    <dgm:pt modelId="{28C71C65-90F5-42A8-A77C-4E99530C2B20}" type="pres">
      <dgm:prSet presAssocID="{772CB1DE-BB89-4AAE-97F4-3AACC2E96548}" presName="sibTrans" presStyleCnt="0"/>
      <dgm:spPr/>
    </dgm:pt>
    <dgm:pt modelId="{8238AA4D-170C-4EF5-9BA4-9C2B877288C1}" type="pres">
      <dgm:prSet presAssocID="{6717EA67-CBD5-4C57-B17F-D2ACF6806805}" presName="compNode" presStyleCnt="0"/>
      <dgm:spPr/>
    </dgm:pt>
    <dgm:pt modelId="{5B34B7DE-5471-42EA-869C-3D7AFEAC5786}" type="pres">
      <dgm:prSet presAssocID="{6717EA67-CBD5-4C57-B17F-D2ACF6806805}" presName="iconBgRect" presStyleLbl="bgShp" presStyleIdx="3" presStyleCnt="4"/>
      <dgm:spPr/>
    </dgm:pt>
    <dgm:pt modelId="{192472F8-0B01-407B-8A1F-6B556781BC98}" type="pres">
      <dgm:prSet presAssocID="{6717EA67-CBD5-4C57-B17F-D2ACF68068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peat"/>
        </a:ext>
      </dgm:extLst>
    </dgm:pt>
    <dgm:pt modelId="{65313556-F28B-4948-A938-C92217AEA92E}" type="pres">
      <dgm:prSet presAssocID="{6717EA67-CBD5-4C57-B17F-D2ACF6806805}" presName="spaceRect" presStyleCnt="0"/>
      <dgm:spPr/>
    </dgm:pt>
    <dgm:pt modelId="{C150D66D-D6AA-4FC7-A5ED-127C1F46FC38}" type="pres">
      <dgm:prSet presAssocID="{6717EA67-CBD5-4C57-B17F-D2ACF6806805}" presName="textRect" presStyleLbl="revTx" presStyleIdx="3" presStyleCnt="4">
        <dgm:presLayoutVars>
          <dgm:chMax val="1"/>
          <dgm:chPref val="1"/>
        </dgm:presLayoutVars>
      </dgm:prSet>
      <dgm:spPr/>
    </dgm:pt>
  </dgm:ptLst>
  <dgm:cxnLst>
    <dgm:cxn modelId="{D839B004-0B4F-4F0A-8919-16B403A5DBC5}" srcId="{7CE3CC44-EA4B-4904-BF94-98D043F126DE}" destId="{4211A5BB-D26F-4063-95DF-316EE2DEFEDD}" srcOrd="0" destOrd="0" parTransId="{EF6480B7-0747-44D1-B272-3A1C612BD44F}" sibTransId="{51863ACC-B5F5-4A24-A71D-ECE4F3E1C71B}"/>
    <dgm:cxn modelId="{A0F9EE04-609D-44EC-89B8-5FF7ABE53FD4}" type="presOf" srcId="{A2853E36-FB6B-4E45-9B1A-16C655758FD0}" destId="{ABCF3CD9-AFD6-4E26-8410-5A31B6DCC11E}" srcOrd="0" destOrd="0" presId="urn:microsoft.com/office/officeart/2018/5/layout/IconCircleLabelList"/>
    <dgm:cxn modelId="{B624B71C-1B37-40EF-8A70-3458A8372267}" type="presOf" srcId="{4211A5BB-D26F-4063-95DF-316EE2DEFEDD}" destId="{EF99D926-93CA-4590-8FAD-010987DFC6ED}" srcOrd="0" destOrd="0" presId="urn:microsoft.com/office/officeart/2018/5/layout/IconCircleLabelList"/>
    <dgm:cxn modelId="{52EE2764-F7B8-4710-AF6A-C7AD318A5C31}" srcId="{7CE3CC44-EA4B-4904-BF94-98D043F126DE}" destId="{6717EA67-CBD5-4C57-B17F-D2ACF6806805}" srcOrd="3" destOrd="0" parTransId="{A7B2F2F4-01D9-4E9A-8355-B9210AC6F554}" sibTransId="{124AE8E0-E22D-4FD2-86E4-78BB241CE5D5}"/>
    <dgm:cxn modelId="{49DBF655-EBEC-4FF8-AFA0-87189BF88176}" type="presOf" srcId="{7CE3CC44-EA4B-4904-BF94-98D043F126DE}" destId="{52428C43-12B0-4770-BFBE-7D9E278A376D}" srcOrd="0" destOrd="0" presId="urn:microsoft.com/office/officeart/2018/5/layout/IconCircleLabelList"/>
    <dgm:cxn modelId="{A84BC095-F6F1-448C-A521-7246A1671482}" type="presOf" srcId="{6717EA67-CBD5-4C57-B17F-D2ACF6806805}" destId="{C150D66D-D6AA-4FC7-A5ED-127C1F46FC38}" srcOrd="0" destOrd="0" presId="urn:microsoft.com/office/officeart/2018/5/layout/IconCircleLabelList"/>
    <dgm:cxn modelId="{8C914EAF-4745-4B79-91EC-750F9BB868B4}" srcId="{7CE3CC44-EA4B-4904-BF94-98D043F126DE}" destId="{A2853E36-FB6B-4E45-9B1A-16C655758FD0}" srcOrd="2" destOrd="0" parTransId="{35947F67-20AA-418B-8FBA-FD8B959A13F2}" sibTransId="{772CB1DE-BB89-4AAE-97F4-3AACC2E96548}"/>
    <dgm:cxn modelId="{10F3EDCE-967B-4F69-9A3B-AF2DD4CFEE70}" srcId="{7CE3CC44-EA4B-4904-BF94-98D043F126DE}" destId="{4D98B23A-6588-48FA-8C0C-E1BBF76D7728}" srcOrd="1" destOrd="0" parTransId="{7D23E9C7-4CE5-4D00-BE85-623FD22E95C6}" sibTransId="{A9CCB3CE-2E61-4383-BD48-9D0BC2099A8E}"/>
    <dgm:cxn modelId="{E3143BD6-BEFC-4A6F-A72F-761CC08073E6}" type="presOf" srcId="{4D98B23A-6588-48FA-8C0C-E1BBF76D7728}" destId="{1C77C089-1A3B-472C-9BD0-1B8E34D68A10}" srcOrd="0" destOrd="0" presId="urn:microsoft.com/office/officeart/2018/5/layout/IconCircleLabelList"/>
    <dgm:cxn modelId="{780F4E3E-A304-4924-A0C4-FC99BCC4DB96}" type="presParOf" srcId="{52428C43-12B0-4770-BFBE-7D9E278A376D}" destId="{3396D35E-456E-4684-BC16-B32904044C26}" srcOrd="0" destOrd="0" presId="urn:microsoft.com/office/officeart/2018/5/layout/IconCircleLabelList"/>
    <dgm:cxn modelId="{6F58BEDD-E244-48D8-9DC3-7E713FACA0AB}" type="presParOf" srcId="{3396D35E-456E-4684-BC16-B32904044C26}" destId="{6A84F378-B6BC-4352-80B4-B89B70C34F5B}" srcOrd="0" destOrd="0" presId="urn:microsoft.com/office/officeart/2018/5/layout/IconCircleLabelList"/>
    <dgm:cxn modelId="{C56994FF-F9CB-48F9-A430-F2D841E71532}" type="presParOf" srcId="{3396D35E-456E-4684-BC16-B32904044C26}" destId="{F8F6B9CD-76A1-48E7-AE2B-F15ED4281892}" srcOrd="1" destOrd="0" presId="urn:microsoft.com/office/officeart/2018/5/layout/IconCircleLabelList"/>
    <dgm:cxn modelId="{FE0D34C3-9D99-4425-B4E5-A2E00C042F91}" type="presParOf" srcId="{3396D35E-456E-4684-BC16-B32904044C26}" destId="{68F33044-1870-48D3-9830-0EEC0745BE03}" srcOrd="2" destOrd="0" presId="urn:microsoft.com/office/officeart/2018/5/layout/IconCircleLabelList"/>
    <dgm:cxn modelId="{D33CC35A-099B-4895-9199-6CFC6F66050D}" type="presParOf" srcId="{3396D35E-456E-4684-BC16-B32904044C26}" destId="{EF99D926-93CA-4590-8FAD-010987DFC6ED}" srcOrd="3" destOrd="0" presId="urn:microsoft.com/office/officeart/2018/5/layout/IconCircleLabelList"/>
    <dgm:cxn modelId="{0737E488-373D-4793-8035-07A9B817E66E}" type="presParOf" srcId="{52428C43-12B0-4770-BFBE-7D9E278A376D}" destId="{A71BCA48-B8ED-40AB-B004-5AB62275D590}" srcOrd="1" destOrd="0" presId="urn:microsoft.com/office/officeart/2018/5/layout/IconCircleLabelList"/>
    <dgm:cxn modelId="{189F18A4-A69C-4F99-9C33-1F39020108E2}" type="presParOf" srcId="{52428C43-12B0-4770-BFBE-7D9E278A376D}" destId="{5522E858-3C93-4F61-829D-E3BC77D5C493}" srcOrd="2" destOrd="0" presId="urn:microsoft.com/office/officeart/2018/5/layout/IconCircleLabelList"/>
    <dgm:cxn modelId="{16D8303E-B28D-407D-AC1B-317A9A361330}" type="presParOf" srcId="{5522E858-3C93-4F61-829D-E3BC77D5C493}" destId="{68A86493-5FEF-44F9-A796-671283AE93A3}" srcOrd="0" destOrd="0" presId="urn:microsoft.com/office/officeart/2018/5/layout/IconCircleLabelList"/>
    <dgm:cxn modelId="{671219C8-06F7-43BB-9441-7596EE74F481}" type="presParOf" srcId="{5522E858-3C93-4F61-829D-E3BC77D5C493}" destId="{CFD2878B-FEF8-4B4D-9345-98FC6C27EEB3}" srcOrd="1" destOrd="0" presId="urn:microsoft.com/office/officeart/2018/5/layout/IconCircleLabelList"/>
    <dgm:cxn modelId="{949AD4C6-1A37-4E81-84A6-7226953859EA}" type="presParOf" srcId="{5522E858-3C93-4F61-829D-E3BC77D5C493}" destId="{F0C99138-F161-4C5F-BB5C-FEF33C4AB261}" srcOrd="2" destOrd="0" presId="urn:microsoft.com/office/officeart/2018/5/layout/IconCircleLabelList"/>
    <dgm:cxn modelId="{EF05FEC7-5023-442E-9961-025AB20AA8FE}" type="presParOf" srcId="{5522E858-3C93-4F61-829D-E3BC77D5C493}" destId="{1C77C089-1A3B-472C-9BD0-1B8E34D68A10}" srcOrd="3" destOrd="0" presId="urn:microsoft.com/office/officeart/2018/5/layout/IconCircleLabelList"/>
    <dgm:cxn modelId="{9C48B028-F871-4C45-BA79-53A991E42E17}" type="presParOf" srcId="{52428C43-12B0-4770-BFBE-7D9E278A376D}" destId="{FE1E98FC-B07C-4EDB-9BA5-6E82C27C1589}" srcOrd="3" destOrd="0" presId="urn:microsoft.com/office/officeart/2018/5/layout/IconCircleLabelList"/>
    <dgm:cxn modelId="{37ACC7CB-0592-44F6-A832-CF4BED54F2E5}" type="presParOf" srcId="{52428C43-12B0-4770-BFBE-7D9E278A376D}" destId="{C7508659-55B7-45A8-B2C9-4E911E19A861}" srcOrd="4" destOrd="0" presId="urn:microsoft.com/office/officeart/2018/5/layout/IconCircleLabelList"/>
    <dgm:cxn modelId="{266AA5D8-3668-425A-ADCB-E4FB01C45EA9}" type="presParOf" srcId="{C7508659-55B7-45A8-B2C9-4E911E19A861}" destId="{57A9EE65-700A-4FE9-82C0-0FE593E49356}" srcOrd="0" destOrd="0" presId="urn:microsoft.com/office/officeart/2018/5/layout/IconCircleLabelList"/>
    <dgm:cxn modelId="{96EDEFEA-0650-4E40-92C1-02AA01622145}" type="presParOf" srcId="{C7508659-55B7-45A8-B2C9-4E911E19A861}" destId="{013DB0AA-DE27-4075-811B-A4DF0BEC223F}" srcOrd="1" destOrd="0" presId="urn:microsoft.com/office/officeart/2018/5/layout/IconCircleLabelList"/>
    <dgm:cxn modelId="{BCDDB4CD-CD06-4A2F-A8B4-C59C702A7373}" type="presParOf" srcId="{C7508659-55B7-45A8-B2C9-4E911E19A861}" destId="{C8A4DD44-3FBE-4B33-991A-173A7796EFE5}" srcOrd="2" destOrd="0" presId="urn:microsoft.com/office/officeart/2018/5/layout/IconCircleLabelList"/>
    <dgm:cxn modelId="{7D9AC730-ED77-4E17-8844-A09FE41DBCAB}" type="presParOf" srcId="{C7508659-55B7-45A8-B2C9-4E911E19A861}" destId="{ABCF3CD9-AFD6-4E26-8410-5A31B6DCC11E}" srcOrd="3" destOrd="0" presId="urn:microsoft.com/office/officeart/2018/5/layout/IconCircleLabelList"/>
    <dgm:cxn modelId="{9D35CA47-9F67-4DF6-8648-EE15E04194B1}" type="presParOf" srcId="{52428C43-12B0-4770-BFBE-7D9E278A376D}" destId="{28C71C65-90F5-42A8-A77C-4E99530C2B20}" srcOrd="5" destOrd="0" presId="urn:microsoft.com/office/officeart/2018/5/layout/IconCircleLabelList"/>
    <dgm:cxn modelId="{23132EAE-5DCE-4879-BC17-F706285CD196}" type="presParOf" srcId="{52428C43-12B0-4770-BFBE-7D9E278A376D}" destId="{8238AA4D-170C-4EF5-9BA4-9C2B877288C1}" srcOrd="6" destOrd="0" presId="urn:microsoft.com/office/officeart/2018/5/layout/IconCircleLabelList"/>
    <dgm:cxn modelId="{F05376E8-7E71-4439-BCD9-6FFD3F50C01D}" type="presParOf" srcId="{8238AA4D-170C-4EF5-9BA4-9C2B877288C1}" destId="{5B34B7DE-5471-42EA-869C-3D7AFEAC5786}" srcOrd="0" destOrd="0" presId="urn:microsoft.com/office/officeart/2018/5/layout/IconCircleLabelList"/>
    <dgm:cxn modelId="{3AF82D71-8151-40C0-B8B2-244804CCC17F}" type="presParOf" srcId="{8238AA4D-170C-4EF5-9BA4-9C2B877288C1}" destId="{192472F8-0B01-407B-8A1F-6B556781BC98}" srcOrd="1" destOrd="0" presId="urn:microsoft.com/office/officeart/2018/5/layout/IconCircleLabelList"/>
    <dgm:cxn modelId="{9B2777DF-A36B-4D08-961E-B3BEA7D1A8E5}" type="presParOf" srcId="{8238AA4D-170C-4EF5-9BA4-9C2B877288C1}" destId="{65313556-F28B-4948-A938-C92217AEA92E}" srcOrd="2" destOrd="0" presId="urn:microsoft.com/office/officeart/2018/5/layout/IconCircleLabelList"/>
    <dgm:cxn modelId="{82A7D664-B1E2-433C-B532-7ABB760D3663}" type="presParOf" srcId="{8238AA4D-170C-4EF5-9BA4-9C2B877288C1}" destId="{C150D66D-D6AA-4FC7-A5ED-127C1F46FC3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BB886-DB5D-4348-9BF8-CFD98240F5A7}" type="doc">
      <dgm:prSet loTypeId="urn:microsoft.com/office/officeart/2018/5/layout/IconCircle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140A8BE-1623-4230-B825-B41A9689D5F9}">
      <dgm:prSet custT="1"/>
      <dgm:spPr/>
      <dgm:t>
        <a:bodyPr/>
        <a:lstStyle/>
        <a:p>
          <a:pPr>
            <a:lnSpc>
              <a:spcPct val="100000"/>
            </a:lnSpc>
            <a:defRPr cap="all"/>
          </a:pPr>
          <a:r>
            <a:rPr lang="en-US" sz="2500" dirty="0"/>
            <a:t>Place on leave </a:t>
          </a:r>
        </a:p>
        <a:p>
          <a:pPr>
            <a:lnSpc>
              <a:spcPct val="100000"/>
            </a:lnSpc>
            <a:defRPr cap="all"/>
          </a:pPr>
          <a:r>
            <a:rPr lang="en-US" sz="1800" dirty="0"/>
            <a:t>(MLA)</a:t>
          </a:r>
        </a:p>
      </dgm:t>
    </dgm:pt>
    <dgm:pt modelId="{862B6D45-54DF-49CB-AA9A-47B7E2522D1D}" type="parTrans" cxnId="{D4610A4F-CAC2-4F24-8FD8-CC33EFAE0260}">
      <dgm:prSet/>
      <dgm:spPr/>
      <dgm:t>
        <a:bodyPr/>
        <a:lstStyle/>
        <a:p>
          <a:endParaRPr lang="en-US"/>
        </a:p>
      </dgm:t>
    </dgm:pt>
    <dgm:pt modelId="{7F17297B-92D1-48E3-A95D-78A1D8BEAEB9}" type="sibTrans" cxnId="{D4610A4F-CAC2-4F24-8FD8-CC33EFAE0260}">
      <dgm:prSet/>
      <dgm:spPr/>
      <dgm:t>
        <a:bodyPr/>
        <a:lstStyle/>
        <a:p>
          <a:endParaRPr lang="en-US"/>
        </a:p>
      </dgm:t>
    </dgm:pt>
    <dgm:pt modelId="{6A19F655-CBE8-49C4-8F92-BC993B150B81}">
      <dgm:prSet custT="1"/>
      <dgm:spPr/>
      <dgm:t>
        <a:bodyPr/>
        <a:lstStyle/>
        <a:p>
          <a:pPr>
            <a:lnSpc>
              <a:spcPct val="100000"/>
            </a:lnSpc>
            <a:defRPr cap="all"/>
          </a:pPr>
          <a:r>
            <a:rPr lang="en-US" sz="2600" dirty="0"/>
            <a:t>Enter time off</a:t>
          </a:r>
          <a:br>
            <a:rPr lang="en-US" sz="2600" dirty="0"/>
          </a:br>
          <a:r>
            <a:rPr lang="en-US" sz="1800" dirty="0"/>
            <a:t>Ongoing as needed</a:t>
          </a:r>
          <a:br>
            <a:rPr lang="en-US" sz="2600" dirty="0"/>
          </a:br>
          <a:r>
            <a:rPr lang="en-US" sz="1800" dirty="0"/>
            <a:t>(Pay Rep/HR/</a:t>
          </a:r>
        </a:p>
        <a:p>
          <a:pPr>
            <a:lnSpc>
              <a:spcPct val="100000"/>
            </a:lnSpc>
            <a:defRPr cap="all"/>
          </a:pPr>
          <a:r>
            <a:rPr lang="en-US" sz="1800" dirty="0"/>
            <a:t>manager)</a:t>
          </a:r>
          <a:endParaRPr lang="en-US" sz="2600" dirty="0"/>
        </a:p>
      </dgm:t>
    </dgm:pt>
    <dgm:pt modelId="{02159692-D7DD-4BEB-83BA-B43384C5E3DD}" type="parTrans" cxnId="{F603DC82-FDA8-45CE-8FA7-E8DEA36F8086}">
      <dgm:prSet/>
      <dgm:spPr/>
      <dgm:t>
        <a:bodyPr/>
        <a:lstStyle/>
        <a:p>
          <a:endParaRPr lang="en-US"/>
        </a:p>
      </dgm:t>
    </dgm:pt>
    <dgm:pt modelId="{53723CE9-C3DA-4B2B-9B7A-B6C224E9DDD4}" type="sibTrans" cxnId="{F603DC82-FDA8-45CE-8FA7-E8DEA36F8086}">
      <dgm:prSet/>
      <dgm:spPr/>
      <dgm:t>
        <a:bodyPr/>
        <a:lstStyle/>
        <a:p>
          <a:endParaRPr lang="en-US"/>
        </a:p>
      </dgm:t>
    </dgm:pt>
    <dgm:pt modelId="{E0C797D1-1C1D-404D-AF42-F023F76EBBFD}">
      <dgm:prSet custT="1"/>
      <dgm:spPr/>
      <dgm:t>
        <a:bodyPr/>
        <a:lstStyle/>
        <a:p>
          <a:pPr>
            <a:lnSpc>
              <a:spcPct val="100000"/>
            </a:lnSpc>
            <a:defRPr cap="all"/>
          </a:pPr>
          <a:r>
            <a:rPr lang="en-US" sz="2200" dirty="0"/>
            <a:t>Return from leave</a:t>
          </a:r>
        </a:p>
        <a:p>
          <a:pPr>
            <a:lnSpc>
              <a:spcPct val="100000"/>
            </a:lnSpc>
            <a:defRPr cap="all"/>
          </a:pPr>
          <a:r>
            <a:rPr lang="en-US" sz="1800" dirty="0"/>
            <a:t>(MLA)</a:t>
          </a:r>
        </a:p>
      </dgm:t>
    </dgm:pt>
    <dgm:pt modelId="{2E147B6B-0813-47C9-BAB4-7943AE74AA67}" type="parTrans" cxnId="{145EDC97-778D-4000-907B-CA5D63791DCA}">
      <dgm:prSet/>
      <dgm:spPr/>
      <dgm:t>
        <a:bodyPr/>
        <a:lstStyle/>
        <a:p>
          <a:endParaRPr lang="en-US"/>
        </a:p>
      </dgm:t>
    </dgm:pt>
    <dgm:pt modelId="{C87E2F0F-7A31-4DEE-8BF5-6405D1AD55DA}" type="sibTrans" cxnId="{145EDC97-778D-4000-907B-CA5D63791DCA}">
      <dgm:prSet/>
      <dgm:spPr/>
      <dgm:t>
        <a:bodyPr/>
        <a:lstStyle/>
        <a:p>
          <a:endParaRPr lang="en-US"/>
        </a:p>
      </dgm:t>
    </dgm:pt>
    <dgm:pt modelId="{C2C6B9A9-BC84-4DF8-8F25-5C436F57F05C}" type="pres">
      <dgm:prSet presAssocID="{8C8BB886-DB5D-4348-9BF8-CFD98240F5A7}" presName="root" presStyleCnt="0">
        <dgm:presLayoutVars>
          <dgm:dir/>
          <dgm:resizeHandles val="exact"/>
        </dgm:presLayoutVars>
      </dgm:prSet>
      <dgm:spPr/>
    </dgm:pt>
    <dgm:pt modelId="{4B17250D-CF75-41AF-B6EE-232BF881646E}" type="pres">
      <dgm:prSet presAssocID="{B140A8BE-1623-4230-B825-B41A9689D5F9}" presName="compNode" presStyleCnt="0"/>
      <dgm:spPr/>
    </dgm:pt>
    <dgm:pt modelId="{C3D5F014-E0DA-476B-A513-15AD1C87B1A6}" type="pres">
      <dgm:prSet presAssocID="{B140A8BE-1623-4230-B825-B41A9689D5F9}" presName="iconBgRect" presStyleLbl="bgShp" presStyleIdx="0" presStyleCnt="3"/>
      <dgm:spPr/>
    </dgm:pt>
    <dgm:pt modelId="{27630B47-EF66-4E88-81A5-97300B8AFF2A}" type="pres">
      <dgm:prSet presAssocID="{B140A8BE-1623-4230-B825-B41A9689D5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78E01202-30B8-4C83-AF3E-C0AC339BEF9E}" type="pres">
      <dgm:prSet presAssocID="{B140A8BE-1623-4230-B825-B41A9689D5F9}" presName="spaceRect" presStyleCnt="0"/>
      <dgm:spPr/>
    </dgm:pt>
    <dgm:pt modelId="{EF457076-68B4-4AA6-AA1B-049FB9B90B9B}" type="pres">
      <dgm:prSet presAssocID="{B140A8BE-1623-4230-B825-B41A9689D5F9}" presName="textRect" presStyleLbl="revTx" presStyleIdx="0" presStyleCnt="3">
        <dgm:presLayoutVars>
          <dgm:chMax val="1"/>
          <dgm:chPref val="1"/>
        </dgm:presLayoutVars>
      </dgm:prSet>
      <dgm:spPr/>
    </dgm:pt>
    <dgm:pt modelId="{C19027C2-284C-4EEA-8B50-6D02B1CDA51F}" type="pres">
      <dgm:prSet presAssocID="{7F17297B-92D1-48E3-A95D-78A1D8BEAEB9}" presName="sibTrans" presStyleCnt="0"/>
      <dgm:spPr/>
    </dgm:pt>
    <dgm:pt modelId="{143AF612-9554-4C96-9B4D-F0B042049BD3}" type="pres">
      <dgm:prSet presAssocID="{6A19F655-CBE8-49C4-8F92-BC993B150B81}" presName="compNode" presStyleCnt="0"/>
      <dgm:spPr/>
    </dgm:pt>
    <dgm:pt modelId="{E04B76C6-3764-471E-903D-8B2B8026C146}" type="pres">
      <dgm:prSet presAssocID="{6A19F655-CBE8-49C4-8F92-BC993B150B81}" presName="iconBgRect" presStyleLbl="bgShp" presStyleIdx="1" presStyleCnt="3"/>
      <dgm:spPr/>
    </dgm:pt>
    <dgm:pt modelId="{69753B89-4CB6-45DF-9CDF-B4D78A39F6DF}" type="pres">
      <dgm:prSet presAssocID="{6A19F655-CBE8-49C4-8F92-BC993B150B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4D8B9C0-6773-4830-A087-74EF2396F91C}" type="pres">
      <dgm:prSet presAssocID="{6A19F655-CBE8-49C4-8F92-BC993B150B81}" presName="spaceRect" presStyleCnt="0"/>
      <dgm:spPr/>
    </dgm:pt>
    <dgm:pt modelId="{5F25BB50-AF7D-4325-A839-4AE2CE425552}" type="pres">
      <dgm:prSet presAssocID="{6A19F655-CBE8-49C4-8F92-BC993B150B81}" presName="textRect" presStyleLbl="revTx" presStyleIdx="1" presStyleCnt="3">
        <dgm:presLayoutVars>
          <dgm:chMax val="1"/>
          <dgm:chPref val="1"/>
        </dgm:presLayoutVars>
      </dgm:prSet>
      <dgm:spPr/>
    </dgm:pt>
    <dgm:pt modelId="{92AE81F1-CA1A-424C-B400-93A81E2D438B}" type="pres">
      <dgm:prSet presAssocID="{53723CE9-C3DA-4B2B-9B7A-B6C224E9DDD4}" presName="sibTrans" presStyleCnt="0"/>
      <dgm:spPr/>
    </dgm:pt>
    <dgm:pt modelId="{FAAD263A-3769-463C-86CF-557163E9A954}" type="pres">
      <dgm:prSet presAssocID="{E0C797D1-1C1D-404D-AF42-F023F76EBBFD}" presName="compNode" presStyleCnt="0"/>
      <dgm:spPr/>
    </dgm:pt>
    <dgm:pt modelId="{B29F53AE-3096-47B8-96DF-EB6F07BE5908}" type="pres">
      <dgm:prSet presAssocID="{E0C797D1-1C1D-404D-AF42-F023F76EBBFD}" presName="iconBgRect" presStyleLbl="bgShp" presStyleIdx="2" presStyleCnt="3"/>
      <dgm:spPr/>
    </dgm:pt>
    <dgm:pt modelId="{04799A5B-F992-4205-9596-E412A6636F95}" type="pres">
      <dgm:prSet presAssocID="{E0C797D1-1C1D-404D-AF42-F023F76EBB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U-turn"/>
        </a:ext>
      </dgm:extLst>
    </dgm:pt>
    <dgm:pt modelId="{A12AE781-3D41-42CD-A1E7-A330545CBB27}" type="pres">
      <dgm:prSet presAssocID="{E0C797D1-1C1D-404D-AF42-F023F76EBBFD}" presName="spaceRect" presStyleCnt="0"/>
      <dgm:spPr/>
    </dgm:pt>
    <dgm:pt modelId="{8929553B-0BBE-46E5-A166-4E009EA9AEFC}" type="pres">
      <dgm:prSet presAssocID="{E0C797D1-1C1D-404D-AF42-F023F76EBBFD}" presName="textRect" presStyleLbl="revTx" presStyleIdx="2" presStyleCnt="3">
        <dgm:presLayoutVars>
          <dgm:chMax val="1"/>
          <dgm:chPref val="1"/>
        </dgm:presLayoutVars>
      </dgm:prSet>
      <dgm:spPr/>
    </dgm:pt>
  </dgm:ptLst>
  <dgm:cxnLst>
    <dgm:cxn modelId="{622F8015-4A1D-4BC9-AD24-9BB35BECB5CD}" type="presOf" srcId="{E0C797D1-1C1D-404D-AF42-F023F76EBBFD}" destId="{8929553B-0BBE-46E5-A166-4E009EA9AEFC}" srcOrd="0" destOrd="0" presId="urn:microsoft.com/office/officeart/2018/5/layout/IconCircleLabelList"/>
    <dgm:cxn modelId="{8B13645D-6416-451D-B22D-932D0CB7875F}" type="presOf" srcId="{8C8BB886-DB5D-4348-9BF8-CFD98240F5A7}" destId="{C2C6B9A9-BC84-4DF8-8F25-5C436F57F05C}" srcOrd="0" destOrd="0" presId="urn:microsoft.com/office/officeart/2018/5/layout/IconCircleLabelList"/>
    <dgm:cxn modelId="{D4610A4F-CAC2-4F24-8FD8-CC33EFAE0260}" srcId="{8C8BB886-DB5D-4348-9BF8-CFD98240F5A7}" destId="{B140A8BE-1623-4230-B825-B41A9689D5F9}" srcOrd="0" destOrd="0" parTransId="{862B6D45-54DF-49CB-AA9A-47B7E2522D1D}" sibTransId="{7F17297B-92D1-48E3-A95D-78A1D8BEAEB9}"/>
    <dgm:cxn modelId="{F603DC82-FDA8-45CE-8FA7-E8DEA36F8086}" srcId="{8C8BB886-DB5D-4348-9BF8-CFD98240F5A7}" destId="{6A19F655-CBE8-49C4-8F92-BC993B150B81}" srcOrd="1" destOrd="0" parTransId="{02159692-D7DD-4BEB-83BA-B43384C5E3DD}" sibTransId="{53723CE9-C3DA-4B2B-9B7A-B6C224E9DDD4}"/>
    <dgm:cxn modelId="{145EDC97-778D-4000-907B-CA5D63791DCA}" srcId="{8C8BB886-DB5D-4348-9BF8-CFD98240F5A7}" destId="{E0C797D1-1C1D-404D-AF42-F023F76EBBFD}" srcOrd="2" destOrd="0" parTransId="{2E147B6B-0813-47C9-BAB4-7943AE74AA67}" sibTransId="{C87E2F0F-7A31-4DEE-8BF5-6405D1AD55DA}"/>
    <dgm:cxn modelId="{53FC26C0-61BE-4666-AA9D-E485BC509DD9}" type="presOf" srcId="{6A19F655-CBE8-49C4-8F92-BC993B150B81}" destId="{5F25BB50-AF7D-4325-A839-4AE2CE425552}" srcOrd="0" destOrd="0" presId="urn:microsoft.com/office/officeart/2018/5/layout/IconCircleLabelList"/>
    <dgm:cxn modelId="{298132CC-B0D0-4C43-AFD2-E3E0DFCF6E7C}" type="presOf" srcId="{B140A8BE-1623-4230-B825-B41A9689D5F9}" destId="{EF457076-68B4-4AA6-AA1B-049FB9B90B9B}" srcOrd="0" destOrd="0" presId="urn:microsoft.com/office/officeart/2018/5/layout/IconCircleLabelList"/>
    <dgm:cxn modelId="{BA481DAA-049D-4F6C-BB2B-FF11FB5516AD}" type="presParOf" srcId="{C2C6B9A9-BC84-4DF8-8F25-5C436F57F05C}" destId="{4B17250D-CF75-41AF-B6EE-232BF881646E}" srcOrd="0" destOrd="0" presId="urn:microsoft.com/office/officeart/2018/5/layout/IconCircleLabelList"/>
    <dgm:cxn modelId="{09311E2D-0C1E-4AF3-BEBC-B63B2DF8FA70}" type="presParOf" srcId="{4B17250D-CF75-41AF-B6EE-232BF881646E}" destId="{C3D5F014-E0DA-476B-A513-15AD1C87B1A6}" srcOrd="0" destOrd="0" presId="urn:microsoft.com/office/officeart/2018/5/layout/IconCircleLabelList"/>
    <dgm:cxn modelId="{670CABB6-704A-4342-8FC2-925E907FE34D}" type="presParOf" srcId="{4B17250D-CF75-41AF-B6EE-232BF881646E}" destId="{27630B47-EF66-4E88-81A5-97300B8AFF2A}" srcOrd="1" destOrd="0" presId="urn:microsoft.com/office/officeart/2018/5/layout/IconCircleLabelList"/>
    <dgm:cxn modelId="{80335372-BC22-4C69-8CFA-60736A881942}" type="presParOf" srcId="{4B17250D-CF75-41AF-B6EE-232BF881646E}" destId="{78E01202-30B8-4C83-AF3E-C0AC339BEF9E}" srcOrd="2" destOrd="0" presId="urn:microsoft.com/office/officeart/2018/5/layout/IconCircleLabelList"/>
    <dgm:cxn modelId="{E80C82B2-C2E6-476F-867A-0832BD083B0C}" type="presParOf" srcId="{4B17250D-CF75-41AF-B6EE-232BF881646E}" destId="{EF457076-68B4-4AA6-AA1B-049FB9B90B9B}" srcOrd="3" destOrd="0" presId="urn:microsoft.com/office/officeart/2018/5/layout/IconCircleLabelList"/>
    <dgm:cxn modelId="{3A634813-AA29-4246-B65B-977A321D01B8}" type="presParOf" srcId="{C2C6B9A9-BC84-4DF8-8F25-5C436F57F05C}" destId="{C19027C2-284C-4EEA-8B50-6D02B1CDA51F}" srcOrd="1" destOrd="0" presId="urn:microsoft.com/office/officeart/2018/5/layout/IconCircleLabelList"/>
    <dgm:cxn modelId="{5CD02063-A243-4305-85D9-2241108ECF06}" type="presParOf" srcId="{C2C6B9A9-BC84-4DF8-8F25-5C436F57F05C}" destId="{143AF612-9554-4C96-9B4D-F0B042049BD3}" srcOrd="2" destOrd="0" presId="urn:microsoft.com/office/officeart/2018/5/layout/IconCircleLabelList"/>
    <dgm:cxn modelId="{1C2F3460-E8E9-4940-85EF-6511B34CEE38}" type="presParOf" srcId="{143AF612-9554-4C96-9B4D-F0B042049BD3}" destId="{E04B76C6-3764-471E-903D-8B2B8026C146}" srcOrd="0" destOrd="0" presId="urn:microsoft.com/office/officeart/2018/5/layout/IconCircleLabelList"/>
    <dgm:cxn modelId="{F36AD80E-5665-4E82-8C6F-4F86B834653E}" type="presParOf" srcId="{143AF612-9554-4C96-9B4D-F0B042049BD3}" destId="{69753B89-4CB6-45DF-9CDF-B4D78A39F6DF}" srcOrd="1" destOrd="0" presId="urn:microsoft.com/office/officeart/2018/5/layout/IconCircleLabelList"/>
    <dgm:cxn modelId="{444479A8-337F-4B7E-AC43-FD4252E28280}" type="presParOf" srcId="{143AF612-9554-4C96-9B4D-F0B042049BD3}" destId="{34D8B9C0-6773-4830-A087-74EF2396F91C}" srcOrd="2" destOrd="0" presId="urn:microsoft.com/office/officeart/2018/5/layout/IconCircleLabelList"/>
    <dgm:cxn modelId="{8B0F39F2-DCA0-4EB3-B746-08D68B2E6F0B}" type="presParOf" srcId="{143AF612-9554-4C96-9B4D-F0B042049BD3}" destId="{5F25BB50-AF7D-4325-A839-4AE2CE425552}" srcOrd="3" destOrd="0" presId="urn:microsoft.com/office/officeart/2018/5/layout/IconCircleLabelList"/>
    <dgm:cxn modelId="{DAF4D227-B106-4E74-BB04-11B606125EDB}" type="presParOf" srcId="{C2C6B9A9-BC84-4DF8-8F25-5C436F57F05C}" destId="{92AE81F1-CA1A-424C-B400-93A81E2D438B}" srcOrd="3" destOrd="0" presId="urn:microsoft.com/office/officeart/2018/5/layout/IconCircleLabelList"/>
    <dgm:cxn modelId="{AE02B8B8-A796-40F7-A918-7DB1E708502F}" type="presParOf" srcId="{C2C6B9A9-BC84-4DF8-8F25-5C436F57F05C}" destId="{FAAD263A-3769-463C-86CF-557163E9A954}" srcOrd="4" destOrd="0" presId="urn:microsoft.com/office/officeart/2018/5/layout/IconCircleLabelList"/>
    <dgm:cxn modelId="{E8AAAFD4-DEB6-4CBD-B626-C4E77E22E7BC}" type="presParOf" srcId="{FAAD263A-3769-463C-86CF-557163E9A954}" destId="{B29F53AE-3096-47B8-96DF-EB6F07BE5908}" srcOrd="0" destOrd="0" presId="urn:microsoft.com/office/officeart/2018/5/layout/IconCircleLabelList"/>
    <dgm:cxn modelId="{8551ECD0-F94A-417F-9085-A87AD0E26766}" type="presParOf" srcId="{FAAD263A-3769-463C-86CF-557163E9A954}" destId="{04799A5B-F992-4205-9596-E412A6636F95}" srcOrd="1" destOrd="0" presId="urn:microsoft.com/office/officeart/2018/5/layout/IconCircleLabelList"/>
    <dgm:cxn modelId="{33EDAB26-D4F3-40FD-8901-508273CA3CE5}" type="presParOf" srcId="{FAAD263A-3769-463C-86CF-557163E9A954}" destId="{A12AE781-3D41-42CD-A1E7-A330545CBB27}" srcOrd="2" destOrd="0" presId="urn:microsoft.com/office/officeart/2018/5/layout/IconCircleLabelList"/>
    <dgm:cxn modelId="{8B5A4E1C-3F7A-4C7B-82CC-FF40E3398D90}" type="presParOf" srcId="{FAAD263A-3769-463C-86CF-557163E9A954}" destId="{8929553B-0BBE-46E5-A166-4E009EA9AE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AD67E-1E5E-40F8-9D98-5C62FCF5D4B6}"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3B76031C-E462-4729-8E40-BC289A392AFE}">
      <dgm:prSet custT="1"/>
      <dgm:spPr/>
      <dgm:t>
        <a:bodyPr/>
        <a:lstStyle/>
        <a:p>
          <a:r>
            <a:rPr lang="en-US" sz="2000" dirty="0"/>
            <a:t>Because NYPFL is an intermittent leave, it is set up as a “shadow leave”</a:t>
          </a:r>
        </a:p>
      </dgm:t>
    </dgm:pt>
    <dgm:pt modelId="{595E4932-7B5C-4C27-B7C8-DD30129ECBE2}" type="parTrans" cxnId="{9C161CE2-5AE4-4E43-81CB-32817368226E}">
      <dgm:prSet/>
      <dgm:spPr/>
      <dgm:t>
        <a:bodyPr/>
        <a:lstStyle/>
        <a:p>
          <a:endParaRPr lang="en-US"/>
        </a:p>
      </dgm:t>
    </dgm:pt>
    <dgm:pt modelId="{852A4629-94E1-45A3-A9A0-AE90E7407EC7}" type="sibTrans" cxnId="{9C161CE2-5AE4-4E43-81CB-32817368226E}">
      <dgm:prSet/>
      <dgm:spPr/>
      <dgm:t>
        <a:bodyPr/>
        <a:lstStyle/>
        <a:p>
          <a:endParaRPr lang="en-US"/>
        </a:p>
      </dgm:t>
    </dgm:pt>
    <dgm:pt modelId="{B2A33A49-A285-466E-81CA-EFC775B54DAB}">
      <dgm:prSet custT="1"/>
      <dgm:spPr/>
      <dgm:t>
        <a:bodyPr/>
        <a:lstStyle/>
        <a:p>
          <a:r>
            <a:rPr lang="en-US" sz="2000" dirty="0"/>
            <a:t>When an employee is on NYPFL, “on-leave” will not display next to the person’s name</a:t>
          </a:r>
        </a:p>
      </dgm:t>
    </dgm:pt>
    <dgm:pt modelId="{47781C31-364E-4412-84D2-3DDBA4F4EC55}" type="parTrans" cxnId="{D5F5BE2B-D27A-48E4-94DD-D08D9AEA79E0}">
      <dgm:prSet/>
      <dgm:spPr/>
      <dgm:t>
        <a:bodyPr/>
        <a:lstStyle/>
        <a:p>
          <a:endParaRPr lang="en-US"/>
        </a:p>
      </dgm:t>
    </dgm:pt>
    <dgm:pt modelId="{9D9F657C-A886-4DE9-BBE2-CAD1FFC511FD}" type="sibTrans" cxnId="{D5F5BE2B-D27A-48E4-94DD-D08D9AEA79E0}">
      <dgm:prSet/>
      <dgm:spPr/>
      <dgm:t>
        <a:bodyPr/>
        <a:lstStyle/>
        <a:p>
          <a:endParaRPr lang="en-US"/>
        </a:p>
      </dgm:t>
    </dgm:pt>
    <dgm:pt modelId="{CF591DD1-F473-4344-887B-0CCDF817AE7E}">
      <dgm:prSet custT="1"/>
      <dgm:spPr/>
      <dgm:t>
        <a:bodyPr/>
        <a:lstStyle/>
        <a:p>
          <a:r>
            <a:rPr lang="en-US" sz="2000" dirty="0"/>
            <a:t>Leave status can be viewed on the </a:t>
          </a:r>
          <a:r>
            <a:rPr lang="en-US" sz="2000" b="1" dirty="0"/>
            <a:t>time off </a:t>
          </a:r>
          <a:r>
            <a:rPr lang="en-US" sz="2000" dirty="0"/>
            <a:t>tab of the worker profile </a:t>
          </a:r>
        </a:p>
      </dgm:t>
    </dgm:pt>
    <dgm:pt modelId="{8416F4B4-E1CC-4F1E-B84A-C1F71545F0A5}" type="parTrans" cxnId="{F4C1AECF-A55D-46D2-B15A-774EF16F77DD}">
      <dgm:prSet/>
      <dgm:spPr/>
      <dgm:t>
        <a:bodyPr/>
        <a:lstStyle/>
        <a:p>
          <a:endParaRPr lang="en-US"/>
        </a:p>
      </dgm:t>
    </dgm:pt>
    <dgm:pt modelId="{D04CBFA3-616C-4053-9AB0-633B78C9D2DD}" type="sibTrans" cxnId="{F4C1AECF-A55D-46D2-B15A-774EF16F77DD}">
      <dgm:prSet/>
      <dgm:spPr/>
      <dgm:t>
        <a:bodyPr/>
        <a:lstStyle/>
        <a:p>
          <a:endParaRPr lang="en-US"/>
        </a:p>
      </dgm:t>
    </dgm:pt>
    <dgm:pt modelId="{A54C8C9A-8ECE-4EE0-AC7A-052966EAD411}" type="pres">
      <dgm:prSet presAssocID="{553AD67E-1E5E-40F8-9D98-5C62FCF5D4B6}" presName="root" presStyleCnt="0">
        <dgm:presLayoutVars>
          <dgm:dir/>
          <dgm:resizeHandles val="exact"/>
        </dgm:presLayoutVars>
      </dgm:prSet>
      <dgm:spPr/>
    </dgm:pt>
    <dgm:pt modelId="{7C8163A9-E3B4-4F63-9CFD-5EECDDD156FC}" type="pres">
      <dgm:prSet presAssocID="{3B76031C-E462-4729-8E40-BC289A392AFE}" presName="compNode" presStyleCnt="0"/>
      <dgm:spPr/>
    </dgm:pt>
    <dgm:pt modelId="{E5BE90F2-8730-46A6-98C4-E6E95ED2C647}" type="pres">
      <dgm:prSet presAssocID="{3B76031C-E462-4729-8E40-BC289A392A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1771F063-A657-44F0-A81B-22A332C36FB6}" type="pres">
      <dgm:prSet presAssocID="{3B76031C-E462-4729-8E40-BC289A392AFE}" presName="spaceRect" presStyleCnt="0"/>
      <dgm:spPr/>
    </dgm:pt>
    <dgm:pt modelId="{1FDA6C23-9E89-4A99-90C6-ACE60510B109}" type="pres">
      <dgm:prSet presAssocID="{3B76031C-E462-4729-8E40-BC289A392AFE}" presName="textRect" presStyleLbl="revTx" presStyleIdx="0" presStyleCnt="3">
        <dgm:presLayoutVars>
          <dgm:chMax val="1"/>
          <dgm:chPref val="1"/>
        </dgm:presLayoutVars>
      </dgm:prSet>
      <dgm:spPr/>
    </dgm:pt>
    <dgm:pt modelId="{0787D5A4-ACF8-45BA-B98D-0069AA202AF0}" type="pres">
      <dgm:prSet presAssocID="{852A4629-94E1-45A3-A9A0-AE90E7407EC7}" presName="sibTrans" presStyleCnt="0"/>
      <dgm:spPr/>
    </dgm:pt>
    <dgm:pt modelId="{A9F9FC09-5366-45BA-96A2-8811AD664D25}" type="pres">
      <dgm:prSet presAssocID="{B2A33A49-A285-466E-81CA-EFC775B54DAB}" presName="compNode" presStyleCnt="0"/>
      <dgm:spPr/>
    </dgm:pt>
    <dgm:pt modelId="{DED36B3B-74D0-4B0C-9CFB-A220E9D23285}" type="pres">
      <dgm:prSet presAssocID="{B2A33A49-A285-466E-81CA-EFC775B54D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3B0E73C4-CDD8-4301-9464-A285385AC94F}" type="pres">
      <dgm:prSet presAssocID="{B2A33A49-A285-466E-81CA-EFC775B54DAB}" presName="spaceRect" presStyleCnt="0"/>
      <dgm:spPr/>
    </dgm:pt>
    <dgm:pt modelId="{937DDB76-46E6-4F35-89A6-C7461821EE0C}" type="pres">
      <dgm:prSet presAssocID="{B2A33A49-A285-466E-81CA-EFC775B54DAB}" presName="textRect" presStyleLbl="revTx" presStyleIdx="1" presStyleCnt="3">
        <dgm:presLayoutVars>
          <dgm:chMax val="1"/>
          <dgm:chPref val="1"/>
        </dgm:presLayoutVars>
      </dgm:prSet>
      <dgm:spPr/>
    </dgm:pt>
    <dgm:pt modelId="{FDA6E6E9-D7D2-4172-84F3-F8555853DC4D}" type="pres">
      <dgm:prSet presAssocID="{9D9F657C-A886-4DE9-BBE2-CAD1FFC511FD}" presName="sibTrans" presStyleCnt="0"/>
      <dgm:spPr/>
    </dgm:pt>
    <dgm:pt modelId="{E7FBDDA8-F93B-4268-99CE-9C78005B1737}" type="pres">
      <dgm:prSet presAssocID="{CF591DD1-F473-4344-887B-0CCDF817AE7E}" presName="compNode" presStyleCnt="0"/>
      <dgm:spPr/>
    </dgm:pt>
    <dgm:pt modelId="{690F7092-2CA6-4ACD-AA9B-0D4EFD96FAD7}" type="pres">
      <dgm:prSet presAssocID="{CF591DD1-F473-4344-887B-0CCDF817AE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DE6D805D-802B-4AEF-8CFF-2823B716A523}" type="pres">
      <dgm:prSet presAssocID="{CF591DD1-F473-4344-887B-0CCDF817AE7E}" presName="spaceRect" presStyleCnt="0"/>
      <dgm:spPr/>
    </dgm:pt>
    <dgm:pt modelId="{E18BFBCC-3C13-4700-A42C-8803D67FBBF7}" type="pres">
      <dgm:prSet presAssocID="{CF591DD1-F473-4344-887B-0CCDF817AE7E}" presName="textRect" presStyleLbl="revTx" presStyleIdx="2" presStyleCnt="3">
        <dgm:presLayoutVars>
          <dgm:chMax val="1"/>
          <dgm:chPref val="1"/>
        </dgm:presLayoutVars>
      </dgm:prSet>
      <dgm:spPr/>
    </dgm:pt>
  </dgm:ptLst>
  <dgm:cxnLst>
    <dgm:cxn modelId="{D5F5BE2B-D27A-48E4-94DD-D08D9AEA79E0}" srcId="{553AD67E-1E5E-40F8-9D98-5C62FCF5D4B6}" destId="{B2A33A49-A285-466E-81CA-EFC775B54DAB}" srcOrd="1" destOrd="0" parTransId="{47781C31-364E-4412-84D2-3DDBA4F4EC55}" sibTransId="{9D9F657C-A886-4DE9-BBE2-CAD1FFC511FD}"/>
    <dgm:cxn modelId="{2E82825B-D6E5-49DF-848D-4550C5EB98D0}" type="presOf" srcId="{3B76031C-E462-4729-8E40-BC289A392AFE}" destId="{1FDA6C23-9E89-4A99-90C6-ACE60510B109}" srcOrd="0" destOrd="0" presId="urn:microsoft.com/office/officeart/2018/2/layout/IconLabelList"/>
    <dgm:cxn modelId="{BB46C161-5708-484E-9166-02BE6632C853}" type="presOf" srcId="{CF591DD1-F473-4344-887B-0CCDF817AE7E}" destId="{E18BFBCC-3C13-4700-A42C-8803D67FBBF7}" srcOrd="0" destOrd="0" presId="urn:microsoft.com/office/officeart/2018/2/layout/IconLabelList"/>
    <dgm:cxn modelId="{EF3C8ACC-EE60-408E-8A06-D7E89FF40827}" type="presOf" srcId="{B2A33A49-A285-466E-81CA-EFC775B54DAB}" destId="{937DDB76-46E6-4F35-89A6-C7461821EE0C}" srcOrd="0" destOrd="0" presId="urn:microsoft.com/office/officeart/2018/2/layout/IconLabelList"/>
    <dgm:cxn modelId="{F4C1AECF-A55D-46D2-B15A-774EF16F77DD}" srcId="{553AD67E-1E5E-40F8-9D98-5C62FCF5D4B6}" destId="{CF591DD1-F473-4344-887B-0CCDF817AE7E}" srcOrd="2" destOrd="0" parTransId="{8416F4B4-E1CC-4F1E-B84A-C1F71545F0A5}" sibTransId="{D04CBFA3-616C-4053-9AB0-633B78C9D2DD}"/>
    <dgm:cxn modelId="{9C161CE2-5AE4-4E43-81CB-32817368226E}" srcId="{553AD67E-1E5E-40F8-9D98-5C62FCF5D4B6}" destId="{3B76031C-E462-4729-8E40-BC289A392AFE}" srcOrd="0" destOrd="0" parTransId="{595E4932-7B5C-4C27-B7C8-DD30129ECBE2}" sibTransId="{852A4629-94E1-45A3-A9A0-AE90E7407EC7}"/>
    <dgm:cxn modelId="{2D854FFD-178A-47AC-BFD8-5B6D0A0E02F0}" type="presOf" srcId="{553AD67E-1E5E-40F8-9D98-5C62FCF5D4B6}" destId="{A54C8C9A-8ECE-4EE0-AC7A-052966EAD411}" srcOrd="0" destOrd="0" presId="urn:microsoft.com/office/officeart/2018/2/layout/IconLabelList"/>
    <dgm:cxn modelId="{F638A980-FF1C-42A7-BFB8-7B7D56DBE9CD}" type="presParOf" srcId="{A54C8C9A-8ECE-4EE0-AC7A-052966EAD411}" destId="{7C8163A9-E3B4-4F63-9CFD-5EECDDD156FC}" srcOrd="0" destOrd="0" presId="urn:microsoft.com/office/officeart/2018/2/layout/IconLabelList"/>
    <dgm:cxn modelId="{8A3325B7-C81A-4326-906D-5C02A97832AE}" type="presParOf" srcId="{7C8163A9-E3B4-4F63-9CFD-5EECDDD156FC}" destId="{E5BE90F2-8730-46A6-98C4-E6E95ED2C647}" srcOrd="0" destOrd="0" presId="urn:microsoft.com/office/officeart/2018/2/layout/IconLabelList"/>
    <dgm:cxn modelId="{C95DAFF2-F540-4E1A-BD73-1D6AEB0ECB5C}" type="presParOf" srcId="{7C8163A9-E3B4-4F63-9CFD-5EECDDD156FC}" destId="{1771F063-A657-44F0-A81B-22A332C36FB6}" srcOrd="1" destOrd="0" presId="urn:microsoft.com/office/officeart/2018/2/layout/IconLabelList"/>
    <dgm:cxn modelId="{B8D4A0CE-62CC-40FA-BF30-913CBF8BA5A6}" type="presParOf" srcId="{7C8163A9-E3B4-4F63-9CFD-5EECDDD156FC}" destId="{1FDA6C23-9E89-4A99-90C6-ACE60510B109}" srcOrd="2" destOrd="0" presId="urn:microsoft.com/office/officeart/2018/2/layout/IconLabelList"/>
    <dgm:cxn modelId="{E4C0FC69-6329-4CC7-9B2F-17DCC93D92A0}" type="presParOf" srcId="{A54C8C9A-8ECE-4EE0-AC7A-052966EAD411}" destId="{0787D5A4-ACF8-45BA-B98D-0069AA202AF0}" srcOrd="1" destOrd="0" presId="urn:microsoft.com/office/officeart/2018/2/layout/IconLabelList"/>
    <dgm:cxn modelId="{693DDE1D-D145-4BAC-8A6B-7606B4A6A364}" type="presParOf" srcId="{A54C8C9A-8ECE-4EE0-AC7A-052966EAD411}" destId="{A9F9FC09-5366-45BA-96A2-8811AD664D25}" srcOrd="2" destOrd="0" presId="urn:microsoft.com/office/officeart/2018/2/layout/IconLabelList"/>
    <dgm:cxn modelId="{53B38042-1ACE-4E85-9D95-A042152AD6E6}" type="presParOf" srcId="{A9F9FC09-5366-45BA-96A2-8811AD664D25}" destId="{DED36B3B-74D0-4B0C-9CFB-A220E9D23285}" srcOrd="0" destOrd="0" presId="urn:microsoft.com/office/officeart/2018/2/layout/IconLabelList"/>
    <dgm:cxn modelId="{6C308889-F59F-4382-AF6B-C0A06DDAF6E0}" type="presParOf" srcId="{A9F9FC09-5366-45BA-96A2-8811AD664D25}" destId="{3B0E73C4-CDD8-4301-9464-A285385AC94F}" srcOrd="1" destOrd="0" presId="urn:microsoft.com/office/officeart/2018/2/layout/IconLabelList"/>
    <dgm:cxn modelId="{ADCF147C-4C39-450F-AB8E-E079649120C9}" type="presParOf" srcId="{A9F9FC09-5366-45BA-96A2-8811AD664D25}" destId="{937DDB76-46E6-4F35-89A6-C7461821EE0C}" srcOrd="2" destOrd="0" presId="urn:microsoft.com/office/officeart/2018/2/layout/IconLabelList"/>
    <dgm:cxn modelId="{5BBF2558-661E-449A-9118-50CF7C494222}" type="presParOf" srcId="{A54C8C9A-8ECE-4EE0-AC7A-052966EAD411}" destId="{FDA6E6E9-D7D2-4172-84F3-F8555853DC4D}" srcOrd="3" destOrd="0" presId="urn:microsoft.com/office/officeart/2018/2/layout/IconLabelList"/>
    <dgm:cxn modelId="{45BE17CB-E1CD-4369-8A90-3CF3301FABFE}" type="presParOf" srcId="{A54C8C9A-8ECE-4EE0-AC7A-052966EAD411}" destId="{E7FBDDA8-F93B-4268-99CE-9C78005B1737}" srcOrd="4" destOrd="0" presId="urn:microsoft.com/office/officeart/2018/2/layout/IconLabelList"/>
    <dgm:cxn modelId="{A13FF2E9-C6D8-46E4-A886-47DA9F19CBA6}" type="presParOf" srcId="{E7FBDDA8-F93B-4268-99CE-9C78005B1737}" destId="{690F7092-2CA6-4ACD-AA9B-0D4EFD96FAD7}" srcOrd="0" destOrd="0" presId="urn:microsoft.com/office/officeart/2018/2/layout/IconLabelList"/>
    <dgm:cxn modelId="{3523BD99-ED92-4753-9E0C-13FA5DB747EB}" type="presParOf" srcId="{E7FBDDA8-F93B-4268-99CE-9C78005B1737}" destId="{DE6D805D-802B-4AEF-8CFF-2823B716A523}" srcOrd="1" destOrd="0" presId="urn:microsoft.com/office/officeart/2018/2/layout/IconLabelList"/>
    <dgm:cxn modelId="{4617FB5C-9C2F-42C1-B9C8-E06019B34466}" type="presParOf" srcId="{E7FBDDA8-F93B-4268-99CE-9C78005B1737}" destId="{E18BFBCC-3C13-4700-A42C-8803D67FBB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C1770-378A-41AC-B67A-6BBF28088D3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A3590EB-D307-47EB-858E-17E9AACAC3CD}">
      <dgm:prSet custT="1"/>
      <dgm:spPr/>
      <dgm:t>
        <a:bodyPr/>
        <a:lstStyle/>
        <a:p>
          <a:pPr>
            <a:lnSpc>
              <a:spcPct val="100000"/>
            </a:lnSpc>
            <a:defRPr b="1"/>
          </a:pPr>
          <a:r>
            <a:rPr lang="en-US" sz="2200" dirty="0"/>
            <a:t>If the work schedule does not yet exist in Workday, notify </a:t>
          </a:r>
          <a:r>
            <a:rPr lang="en-US" sz="2200" dirty="0">
              <a:hlinkClick xmlns:r="http://schemas.openxmlformats.org/officeDocument/2006/relationships" r:id="rId1"/>
            </a:rPr>
            <a:t>HRPayrollSupport@cornell.edu</a:t>
          </a:r>
          <a:endParaRPr lang="en-US" sz="2200" dirty="0"/>
        </a:p>
      </dgm:t>
    </dgm:pt>
    <dgm:pt modelId="{2D294C02-B18D-441F-87A2-5F20BAE1EAC6}" type="parTrans" cxnId="{72663238-D5A8-4218-B6A6-476F054BB898}">
      <dgm:prSet/>
      <dgm:spPr/>
      <dgm:t>
        <a:bodyPr/>
        <a:lstStyle/>
        <a:p>
          <a:endParaRPr lang="en-US"/>
        </a:p>
      </dgm:t>
    </dgm:pt>
    <dgm:pt modelId="{7AA0A990-5497-4F52-A0BD-9A9D1D311FB5}" type="sibTrans" cxnId="{72663238-D5A8-4218-B6A6-476F054BB898}">
      <dgm:prSet/>
      <dgm:spPr/>
      <dgm:t>
        <a:bodyPr/>
        <a:lstStyle/>
        <a:p>
          <a:endParaRPr lang="en-US"/>
        </a:p>
      </dgm:t>
    </dgm:pt>
    <dgm:pt modelId="{C6A6DE29-9DF9-4CA6-A274-0687BD963085}">
      <dgm:prSet/>
      <dgm:spPr/>
      <dgm:t>
        <a:bodyPr/>
        <a:lstStyle/>
        <a:p>
          <a:pPr>
            <a:lnSpc>
              <a:spcPct val="100000"/>
            </a:lnSpc>
          </a:pPr>
          <a:r>
            <a:rPr lang="en-US" dirty="0"/>
            <a:t>Include: Specific days of the week that the employee works </a:t>
          </a:r>
        </a:p>
      </dgm:t>
    </dgm:pt>
    <dgm:pt modelId="{AE929BCC-57A3-4FD9-B732-F5C490AC8A9B}" type="parTrans" cxnId="{E2C85507-4690-4E9B-97FD-BEA49F4E7602}">
      <dgm:prSet/>
      <dgm:spPr/>
      <dgm:t>
        <a:bodyPr/>
        <a:lstStyle/>
        <a:p>
          <a:endParaRPr lang="en-US"/>
        </a:p>
      </dgm:t>
    </dgm:pt>
    <dgm:pt modelId="{E8E7017E-B6C3-4059-B151-05A3CE4FD211}" type="sibTrans" cxnId="{E2C85507-4690-4E9B-97FD-BEA49F4E7602}">
      <dgm:prSet/>
      <dgm:spPr/>
      <dgm:t>
        <a:bodyPr/>
        <a:lstStyle/>
        <a:p>
          <a:endParaRPr lang="en-US"/>
        </a:p>
      </dgm:t>
    </dgm:pt>
    <dgm:pt modelId="{1B740C3F-F820-4ACC-BA1D-14AD489AD937}">
      <dgm:prSet/>
      <dgm:spPr/>
      <dgm:t>
        <a:bodyPr/>
        <a:lstStyle/>
        <a:p>
          <a:pPr>
            <a:lnSpc>
              <a:spcPct val="100000"/>
            </a:lnSpc>
            <a:defRPr b="1"/>
          </a:pPr>
          <a:r>
            <a:rPr lang="en-US" dirty="0"/>
            <a:t>Once the schedule is created in Workday, assign it to the employee </a:t>
          </a:r>
        </a:p>
      </dgm:t>
    </dgm:pt>
    <dgm:pt modelId="{FC04C1A7-708C-40DB-BE37-E41D00A19490}" type="parTrans" cxnId="{F102A714-1DCF-4EE2-ACF1-20578A4BA577}">
      <dgm:prSet/>
      <dgm:spPr/>
      <dgm:t>
        <a:bodyPr/>
        <a:lstStyle/>
        <a:p>
          <a:endParaRPr lang="en-US"/>
        </a:p>
      </dgm:t>
    </dgm:pt>
    <dgm:pt modelId="{7C96FBFF-5BF3-4726-AB30-49F612B8BE18}" type="sibTrans" cxnId="{F102A714-1DCF-4EE2-ACF1-20578A4BA577}">
      <dgm:prSet/>
      <dgm:spPr/>
      <dgm:t>
        <a:bodyPr/>
        <a:lstStyle/>
        <a:p>
          <a:endParaRPr lang="en-US"/>
        </a:p>
      </dgm:t>
    </dgm:pt>
    <dgm:pt modelId="{C8634C3B-EF7A-48D8-A1F0-703B365DCE69}" type="pres">
      <dgm:prSet presAssocID="{A55C1770-378A-41AC-B67A-6BBF28088D38}" presName="root" presStyleCnt="0">
        <dgm:presLayoutVars>
          <dgm:dir/>
          <dgm:resizeHandles val="exact"/>
        </dgm:presLayoutVars>
      </dgm:prSet>
      <dgm:spPr/>
    </dgm:pt>
    <dgm:pt modelId="{72FF9CEC-FE3C-4F12-8803-15BD441B8849}" type="pres">
      <dgm:prSet presAssocID="{4A3590EB-D307-47EB-858E-17E9AACAC3CD}" presName="compNode" presStyleCnt="0"/>
      <dgm:spPr/>
    </dgm:pt>
    <dgm:pt modelId="{C5D36329-81D3-4875-A927-A40C5A6F8F48}" type="pres">
      <dgm:prSet presAssocID="{4A3590EB-D307-47EB-858E-17E9AACAC3C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nvelope"/>
        </a:ext>
      </dgm:extLst>
    </dgm:pt>
    <dgm:pt modelId="{7E5B7E33-F9DE-4935-B6BB-06339EC09A4D}" type="pres">
      <dgm:prSet presAssocID="{4A3590EB-D307-47EB-858E-17E9AACAC3CD}" presName="iconSpace" presStyleCnt="0"/>
      <dgm:spPr/>
    </dgm:pt>
    <dgm:pt modelId="{F1B8759E-1B0E-4E19-A880-BD4B886B698C}" type="pres">
      <dgm:prSet presAssocID="{4A3590EB-D307-47EB-858E-17E9AACAC3CD}" presName="parTx" presStyleLbl="revTx" presStyleIdx="0" presStyleCnt="4">
        <dgm:presLayoutVars>
          <dgm:chMax val="0"/>
          <dgm:chPref val="0"/>
        </dgm:presLayoutVars>
      </dgm:prSet>
      <dgm:spPr/>
    </dgm:pt>
    <dgm:pt modelId="{0F58A000-82C0-4499-B531-64125B9760B0}" type="pres">
      <dgm:prSet presAssocID="{4A3590EB-D307-47EB-858E-17E9AACAC3CD}" presName="txSpace" presStyleCnt="0"/>
      <dgm:spPr/>
    </dgm:pt>
    <dgm:pt modelId="{D853D574-CAA1-4300-A042-FF302C9A4CCF}" type="pres">
      <dgm:prSet presAssocID="{4A3590EB-D307-47EB-858E-17E9AACAC3CD}" presName="desTx" presStyleLbl="revTx" presStyleIdx="1" presStyleCnt="4">
        <dgm:presLayoutVars/>
      </dgm:prSet>
      <dgm:spPr/>
    </dgm:pt>
    <dgm:pt modelId="{16646D4F-535C-4360-8D85-65CD25B986B7}" type="pres">
      <dgm:prSet presAssocID="{7AA0A990-5497-4F52-A0BD-9A9D1D311FB5}" presName="sibTrans" presStyleCnt="0"/>
      <dgm:spPr/>
    </dgm:pt>
    <dgm:pt modelId="{9C4BC835-D2FE-4D2B-B628-1C21CCFA8811}" type="pres">
      <dgm:prSet presAssocID="{1B740C3F-F820-4ACC-BA1D-14AD489AD937}" presName="compNode" presStyleCnt="0"/>
      <dgm:spPr/>
    </dgm:pt>
    <dgm:pt modelId="{564A0424-AFEB-474C-B409-8895F9AD4B64}" type="pres">
      <dgm:prSet presAssocID="{1B740C3F-F820-4ACC-BA1D-14AD489AD937}"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aily Calendar"/>
        </a:ext>
      </dgm:extLst>
    </dgm:pt>
    <dgm:pt modelId="{87E2CCDC-EA60-4D8E-B47A-2677D1AED563}" type="pres">
      <dgm:prSet presAssocID="{1B740C3F-F820-4ACC-BA1D-14AD489AD937}" presName="iconSpace" presStyleCnt="0"/>
      <dgm:spPr/>
    </dgm:pt>
    <dgm:pt modelId="{F9AC63FA-D3B4-4EC5-A7E3-4D2043E9D298}" type="pres">
      <dgm:prSet presAssocID="{1B740C3F-F820-4ACC-BA1D-14AD489AD937}" presName="parTx" presStyleLbl="revTx" presStyleIdx="2" presStyleCnt="4">
        <dgm:presLayoutVars>
          <dgm:chMax val="0"/>
          <dgm:chPref val="0"/>
        </dgm:presLayoutVars>
      </dgm:prSet>
      <dgm:spPr/>
    </dgm:pt>
    <dgm:pt modelId="{9F474E01-FC4B-4586-9FDF-02DF1C356E8D}" type="pres">
      <dgm:prSet presAssocID="{1B740C3F-F820-4ACC-BA1D-14AD489AD937}" presName="txSpace" presStyleCnt="0"/>
      <dgm:spPr/>
    </dgm:pt>
    <dgm:pt modelId="{A01FAFC2-B868-42D2-B1EF-7F605C15A3DA}" type="pres">
      <dgm:prSet presAssocID="{1B740C3F-F820-4ACC-BA1D-14AD489AD937}" presName="desTx" presStyleLbl="revTx" presStyleIdx="3" presStyleCnt="4">
        <dgm:presLayoutVars/>
      </dgm:prSet>
      <dgm:spPr/>
    </dgm:pt>
  </dgm:ptLst>
  <dgm:cxnLst>
    <dgm:cxn modelId="{E2C85507-4690-4E9B-97FD-BEA49F4E7602}" srcId="{4A3590EB-D307-47EB-858E-17E9AACAC3CD}" destId="{C6A6DE29-9DF9-4CA6-A274-0687BD963085}" srcOrd="0" destOrd="0" parTransId="{AE929BCC-57A3-4FD9-B732-F5C490AC8A9B}" sibTransId="{E8E7017E-B6C3-4059-B151-05A3CE4FD211}"/>
    <dgm:cxn modelId="{F102A714-1DCF-4EE2-ACF1-20578A4BA577}" srcId="{A55C1770-378A-41AC-B67A-6BBF28088D38}" destId="{1B740C3F-F820-4ACC-BA1D-14AD489AD937}" srcOrd="1" destOrd="0" parTransId="{FC04C1A7-708C-40DB-BE37-E41D00A19490}" sibTransId="{7C96FBFF-5BF3-4726-AB30-49F612B8BE18}"/>
    <dgm:cxn modelId="{72663238-D5A8-4218-B6A6-476F054BB898}" srcId="{A55C1770-378A-41AC-B67A-6BBF28088D38}" destId="{4A3590EB-D307-47EB-858E-17E9AACAC3CD}" srcOrd="0" destOrd="0" parTransId="{2D294C02-B18D-441F-87A2-5F20BAE1EAC6}" sibTransId="{7AA0A990-5497-4F52-A0BD-9A9D1D311FB5}"/>
    <dgm:cxn modelId="{CE9B044E-2E38-4C4F-AB4E-C3D44363DE3D}" type="presOf" srcId="{4A3590EB-D307-47EB-858E-17E9AACAC3CD}" destId="{F1B8759E-1B0E-4E19-A880-BD4B886B698C}" srcOrd="0" destOrd="0" presId="urn:microsoft.com/office/officeart/2018/2/layout/IconLabelDescriptionList"/>
    <dgm:cxn modelId="{206F0175-D11E-4D90-959D-6849D52F70AB}" type="presOf" srcId="{1B740C3F-F820-4ACC-BA1D-14AD489AD937}" destId="{F9AC63FA-D3B4-4EC5-A7E3-4D2043E9D298}" srcOrd="0" destOrd="0" presId="urn:microsoft.com/office/officeart/2018/2/layout/IconLabelDescriptionList"/>
    <dgm:cxn modelId="{F641767E-6519-4A83-8C76-17015D966E93}" type="presOf" srcId="{A55C1770-378A-41AC-B67A-6BBF28088D38}" destId="{C8634C3B-EF7A-48D8-A1F0-703B365DCE69}" srcOrd="0" destOrd="0" presId="urn:microsoft.com/office/officeart/2018/2/layout/IconLabelDescriptionList"/>
    <dgm:cxn modelId="{61D44AFF-DC33-42E2-B5C2-AADC50DA70A9}" type="presOf" srcId="{C6A6DE29-9DF9-4CA6-A274-0687BD963085}" destId="{D853D574-CAA1-4300-A042-FF302C9A4CCF}" srcOrd="0" destOrd="0" presId="urn:microsoft.com/office/officeart/2018/2/layout/IconLabelDescriptionList"/>
    <dgm:cxn modelId="{A8A45C28-6CDD-47A5-8F85-C78131FFD3B2}" type="presParOf" srcId="{C8634C3B-EF7A-48D8-A1F0-703B365DCE69}" destId="{72FF9CEC-FE3C-4F12-8803-15BD441B8849}" srcOrd="0" destOrd="0" presId="urn:microsoft.com/office/officeart/2018/2/layout/IconLabelDescriptionList"/>
    <dgm:cxn modelId="{D7B949F2-232F-4416-A1F0-09432A854823}" type="presParOf" srcId="{72FF9CEC-FE3C-4F12-8803-15BD441B8849}" destId="{C5D36329-81D3-4875-A927-A40C5A6F8F48}" srcOrd="0" destOrd="0" presId="urn:microsoft.com/office/officeart/2018/2/layout/IconLabelDescriptionList"/>
    <dgm:cxn modelId="{A86C2423-C52B-4FCD-B757-B3ACA9AE580D}" type="presParOf" srcId="{72FF9CEC-FE3C-4F12-8803-15BD441B8849}" destId="{7E5B7E33-F9DE-4935-B6BB-06339EC09A4D}" srcOrd="1" destOrd="0" presId="urn:microsoft.com/office/officeart/2018/2/layout/IconLabelDescriptionList"/>
    <dgm:cxn modelId="{BB5872C9-BFC1-4DEC-BD4E-DB173B13FE8F}" type="presParOf" srcId="{72FF9CEC-FE3C-4F12-8803-15BD441B8849}" destId="{F1B8759E-1B0E-4E19-A880-BD4B886B698C}" srcOrd="2" destOrd="0" presId="urn:microsoft.com/office/officeart/2018/2/layout/IconLabelDescriptionList"/>
    <dgm:cxn modelId="{09323944-8ACC-48B0-BAD0-29D3B9CC5A97}" type="presParOf" srcId="{72FF9CEC-FE3C-4F12-8803-15BD441B8849}" destId="{0F58A000-82C0-4499-B531-64125B9760B0}" srcOrd="3" destOrd="0" presId="urn:microsoft.com/office/officeart/2018/2/layout/IconLabelDescriptionList"/>
    <dgm:cxn modelId="{0A73D8E3-232A-4519-8B29-457FE3930B59}" type="presParOf" srcId="{72FF9CEC-FE3C-4F12-8803-15BD441B8849}" destId="{D853D574-CAA1-4300-A042-FF302C9A4CCF}" srcOrd="4" destOrd="0" presId="urn:microsoft.com/office/officeart/2018/2/layout/IconLabelDescriptionList"/>
    <dgm:cxn modelId="{0C2E3157-A24A-47AB-9EC8-F9491B434710}" type="presParOf" srcId="{C8634C3B-EF7A-48D8-A1F0-703B365DCE69}" destId="{16646D4F-535C-4360-8D85-65CD25B986B7}" srcOrd="1" destOrd="0" presId="urn:microsoft.com/office/officeart/2018/2/layout/IconLabelDescriptionList"/>
    <dgm:cxn modelId="{A3D0095A-E44F-43FD-AF03-2225198CF0AB}" type="presParOf" srcId="{C8634C3B-EF7A-48D8-A1F0-703B365DCE69}" destId="{9C4BC835-D2FE-4D2B-B628-1C21CCFA8811}" srcOrd="2" destOrd="0" presId="urn:microsoft.com/office/officeart/2018/2/layout/IconLabelDescriptionList"/>
    <dgm:cxn modelId="{64AE92BC-1898-409A-9C5A-5C794DD292AF}" type="presParOf" srcId="{9C4BC835-D2FE-4D2B-B628-1C21CCFA8811}" destId="{564A0424-AFEB-474C-B409-8895F9AD4B64}" srcOrd="0" destOrd="0" presId="urn:microsoft.com/office/officeart/2018/2/layout/IconLabelDescriptionList"/>
    <dgm:cxn modelId="{9E80F586-AA39-4242-94C4-1CA28B531F7B}" type="presParOf" srcId="{9C4BC835-D2FE-4D2B-B628-1C21CCFA8811}" destId="{87E2CCDC-EA60-4D8E-B47A-2677D1AED563}" srcOrd="1" destOrd="0" presId="urn:microsoft.com/office/officeart/2018/2/layout/IconLabelDescriptionList"/>
    <dgm:cxn modelId="{F410E9AB-5F29-429D-A5BA-461D0CE2F5DC}" type="presParOf" srcId="{9C4BC835-D2FE-4D2B-B628-1C21CCFA8811}" destId="{F9AC63FA-D3B4-4EC5-A7E3-4D2043E9D298}" srcOrd="2" destOrd="0" presId="urn:microsoft.com/office/officeart/2018/2/layout/IconLabelDescriptionList"/>
    <dgm:cxn modelId="{CA7B5579-F8D7-4691-9888-243FA42815E5}" type="presParOf" srcId="{9C4BC835-D2FE-4D2B-B628-1C21CCFA8811}" destId="{9F474E01-FC4B-4586-9FDF-02DF1C356E8D}" srcOrd="3" destOrd="0" presId="urn:microsoft.com/office/officeart/2018/2/layout/IconLabelDescriptionList"/>
    <dgm:cxn modelId="{9F292106-3417-49EC-B5D6-73DCF71C11C1}" type="presParOf" srcId="{9C4BC835-D2FE-4D2B-B628-1C21CCFA8811}" destId="{A01FAFC2-B868-42D2-B1EF-7F605C15A3D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F378-B6BC-4352-80B4-B89B70C34F5B}">
      <dsp:nvSpPr>
        <dsp:cNvPr id="0" name=""/>
        <dsp:cNvSpPr/>
      </dsp:nvSpPr>
      <dsp:spPr>
        <a:xfrm>
          <a:off x="600792" y="506144"/>
          <a:ext cx="1449891" cy="14498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6B9CD-76A1-48E7-AE2B-F15ED4281892}">
      <dsp:nvSpPr>
        <dsp:cNvPr id="0" name=""/>
        <dsp:cNvSpPr/>
      </dsp:nvSpPr>
      <dsp:spPr>
        <a:xfrm>
          <a:off x="909785" y="815138"/>
          <a:ext cx="831905" cy="8319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99D926-93CA-4590-8FAD-010987DFC6ED}">
      <dsp:nvSpPr>
        <dsp:cNvPr id="0" name=""/>
        <dsp:cNvSpPr/>
      </dsp:nvSpPr>
      <dsp:spPr>
        <a:xfrm>
          <a:off x="137302" y="2407642"/>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Place on leave </a:t>
          </a:r>
          <a:r>
            <a:rPr lang="en-US" sz="1800" kern="1200" dirty="0"/>
            <a:t>(HR Rep)</a:t>
          </a:r>
        </a:p>
      </dsp:txBody>
      <dsp:txXfrm>
        <a:off x="137302" y="2407642"/>
        <a:ext cx="2376871" cy="720000"/>
      </dsp:txXfrm>
    </dsp:sp>
    <dsp:sp modelId="{68A86493-5FEF-44F9-A796-671283AE93A3}">
      <dsp:nvSpPr>
        <dsp:cNvPr id="0" name=""/>
        <dsp:cNvSpPr/>
      </dsp:nvSpPr>
      <dsp:spPr>
        <a:xfrm>
          <a:off x="3393616" y="506144"/>
          <a:ext cx="1449891" cy="14498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2878B-FEF8-4B4D-9345-98FC6C27EEB3}">
      <dsp:nvSpPr>
        <dsp:cNvPr id="0" name=""/>
        <dsp:cNvSpPr/>
      </dsp:nvSpPr>
      <dsp:spPr>
        <a:xfrm>
          <a:off x="3702610" y="815138"/>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77C089-1A3B-472C-9BD0-1B8E34D68A10}">
      <dsp:nvSpPr>
        <dsp:cNvPr id="0" name=""/>
        <dsp:cNvSpPr/>
      </dsp:nvSpPr>
      <dsp:spPr>
        <a:xfrm>
          <a:off x="2930126" y="2407642"/>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Enter time off </a:t>
          </a:r>
          <a:r>
            <a:rPr lang="en-US" sz="1800" kern="1200" dirty="0"/>
            <a:t>(EE/Pay Rep/HR)</a:t>
          </a:r>
        </a:p>
      </dsp:txBody>
      <dsp:txXfrm>
        <a:off x="2930126" y="2407642"/>
        <a:ext cx="2376871" cy="720000"/>
      </dsp:txXfrm>
    </dsp:sp>
    <dsp:sp modelId="{57A9EE65-700A-4FE9-82C0-0FE593E49356}">
      <dsp:nvSpPr>
        <dsp:cNvPr id="0" name=""/>
        <dsp:cNvSpPr/>
      </dsp:nvSpPr>
      <dsp:spPr>
        <a:xfrm>
          <a:off x="6186441" y="506144"/>
          <a:ext cx="1449891" cy="14498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DB0AA-DE27-4075-811B-A4DF0BEC223F}">
      <dsp:nvSpPr>
        <dsp:cNvPr id="0" name=""/>
        <dsp:cNvSpPr/>
      </dsp:nvSpPr>
      <dsp:spPr>
        <a:xfrm>
          <a:off x="6495434" y="815138"/>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CF3CD9-AFD6-4E26-8410-5A31B6DCC11E}">
      <dsp:nvSpPr>
        <dsp:cNvPr id="0" name=""/>
        <dsp:cNvSpPr/>
      </dsp:nvSpPr>
      <dsp:spPr>
        <a:xfrm>
          <a:off x="5722951" y="2407642"/>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Return from leave </a:t>
          </a:r>
          <a:r>
            <a:rPr lang="en-US" sz="1800" kern="1200" dirty="0"/>
            <a:t>(Hr REP)</a:t>
          </a:r>
        </a:p>
      </dsp:txBody>
      <dsp:txXfrm>
        <a:off x="5722951" y="2407642"/>
        <a:ext cx="2376871" cy="720000"/>
      </dsp:txXfrm>
    </dsp:sp>
    <dsp:sp modelId="{5B34B7DE-5471-42EA-869C-3D7AFEAC5786}">
      <dsp:nvSpPr>
        <dsp:cNvPr id="0" name=""/>
        <dsp:cNvSpPr/>
      </dsp:nvSpPr>
      <dsp:spPr>
        <a:xfrm>
          <a:off x="8979265" y="506144"/>
          <a:ext cx="1449891" cy="14498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472F8-0B01-407B-8A1F-6B556781BC98}">
      <dsp:nvSpPr>
        <dsp:cNvPr id="0" name=""/>
        <dsp:cNvSpPr/>
      </dsp:nvSpPr>
      <dsp:spPr>
        <a:xfrm>
          <a:off x="9288259" y="815138"/>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50D66D-D6AA-4FC7-A5ED-127C1F46FC38}">
      <dsp:nvSpPr>
        <dsp:cNvPr id="0" name=""/>
        <dsp:cNvSpPr/>
      </dsp:nvSpPr>
      <dsp:spPr>
        <a:xfrm>
          <a:off x="8515775" y="2407642"/>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Repeat</a:t>
          </a:r>
        </a:p>
      </dsp:txBody>
      <dsp:txXfrm>
        <a:off x="8515775" y="2407642"/>
        <a:ext cx="237687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5F014-E0DA-476B-A513-15AD1C87B1A6}">
      <dsp:nvSpPr>
        <dsp:cNvPr id="0" name=""/>
        <dsp:cNvSpPr/>
      </dsp:nvSpPr>
      <dsp:spPr>
        <a:xfrm>
          <a:off x="1352474" y="21112"/>
          <a:ext cx="1715625" cy="1715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30B47-EF66-4E88-81A5-97300B8AFF2A}">
      <dsp:nvSpPr>
        <dsp:cNvPr id="0" name=""/>
        <dsp:cNvSpPr/>
      </dsp:nvSpPr>
      <dsp:spPr>
        <a:xfrm>
          <a:off x="1718099" y="386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457076-68B4-4AA6-AA1B-049FB9B90B9B}">
      <dsp:nvSpPr>
        <dsp:cNvPr id="0" name=""/>
        <dsp:cNvSpPr/>
      </dsp:nvSpPr>
      <dsp:spPr>
        <a:xfrm>
          <a:off x="804037" y="2271112"/>
          <a:ext cx="28125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Place on leave </a:t>
          </a:r>
        </a:p>
        <a:p>
          <a:pPr marL="0" lvl="0" indent="0" algn="ctr" defTabSz="1111250">
            <a:lnSpc>
              <a:spcPct val="100000"/>
            </a:lnSpc>
            <a:spcBef>
              <a:spcPct val="0"/>
            </a:spcBef>
            <a:spcAft>
              <a:spcPct val="35000"/>
            </a:spcAft>
            <a:buNone/>
            <a:defRPr cap="all"/>
          </a:pPr>
          <a:r>
            <a:rPr lang="en-US" sz="1800" kern="1200" dirty="0"/>
            <a:t>(MLA)</a:t>
          </a:r>
        </a:p>
      </dsp:txBody>
      <dsp:txXfrm>
        <a:off x="804037" y="2271112"/>
        <a:ext cx="2812500" cy="1341562"/>
      </dsp:txXfrm>
    </dsp:sp>
    <dsp:sp modelId="{E04B76C6-3764-471E-903D-8B2B8026C146}">
      <dsp:nvSpPr>
        <dsp:cNvPr id="0" name=""/>
        <dsp:cNvSpPr/>
      </dsp:nvSpPr>
      <dsp:spPr>
        <a:xfrm>
          <a:off x="4657162" y="21112"/>
          <a:ext cx="1715625" cy="1715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53B89-4CB6-45DF-9CDF-B4D78A39F6DF}">
      <dsp:nvSpPr>
        <dsp:cNvPr id="0" name=""/>
        <dsp:cNvSpPr/>
      </dsp:nvSpPr>
      <dsp:spPr>
        <a:xfrm>
          <a:off x="5022787" y="386737"/>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25BB50-AF7D-4325-A839-4AE2CE425552}">
      <dsp:nvSpPr>
        <dsp:cNvPr id="0" name=""/>
        <dsp:cNvSpPr/>
      </dsp:nvSpPr>
      <dsp:spPr>
        <a:xfrm>
          <a:off x="4108725" y="2271112"/>
          <a:ext cx="28125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dirty="0"/>
            <a:t>Enter time off</a:t>
          </a:r>
          <a:br>
            <a:rPr lang="en-US" sz="2600" kern="1200" dirty="0"/>
          </a:br>
          <a:r>
            <a:rPr lang="en-US" sz="1800" kern="1200" dirty="0"/>
            <a:t>Ongoing as needed</a:t>
          </a:r>
          <a:br>
            <a:rPr lang="en-US" sz="2600" kern="1200" dirty="0"/>
          </a:br>
          <a:r>
            <a:rPr lang="en-US" sz="1800" kern="1200" dirty="0"/>
            <a:t>(Pay Rep/HR/</a:t>
          </a:r>
        </a:p>
        <a:p>
          <a:pPr marL="0" lvl="0" indent="0" algn="ctr" defTabSz="1155700">
            <a:lnSpc>
              <a:spcPct val="100000"/>
            </a:lnSpc>
            <a:spcBef>
              <a:spcPct val="0"/>
            </a:spcBef>
            <a:spcAft>
              <a:spcPct val="35000"/>
            </a:spcAft>
            <a:buNone/>
            <a:defRPr cap="all"/>
          </a:pPr>
          <a:r>
            <a:rPr lang="en-US" sz="1800" kern="1200" dirty="0"/>
            <a:t>manager)</a:t>
          </a:r>
          <a:endParaRPr lang="en-US" sz="2600" kern="1200" dirty="0"/>
        </a:p>
      </dsp:txBody>
      <dsp:txXfrm>
        <a:off x="4108725" y="2271112"/>
        <a:ext cx="2812500" cy="1341562"/>
      </dsp:txXfrm>
    </dsp:sp>
    <dsp:sp modelId="{B29F53AE-3096-47B8-96DF-EB6F07BE5908}">
      <dsp:nvSpPr>
        <dsp:cNvPr id="0" name=""/>
        <dsp:cNvSpPr/>
      </dsp:nvSpPr>
      <dsp:spPr>
        <a:xfrm>
          <a:off x="7961850" y="21112"/>
          <a:ext cx="1715625" cy="1715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99A5B-F992-4205-9596-E412A6636F95}">
      <dsp:nvSpPr>
        <dsp:cNvPr id="0" name=""/>
        <dsp:cNvSpPr/>
      </dsp:nvSpPr>
      <dsp:spPr>
        <a:xfrm>
          <a:off x="8327475" y="386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29553B-0BBE-46E5-A166-4E009EA9AEFC}">
      <dsp:nvSpPr>
        <dsp:cNvPr id="0" name=""/>
        <dsp:cNvSpPr/>
      </dsp:nvSpPr>
      <dsp:spPr>
        <a:xfrm>
          <a:off x="7413412" y="2271112"/>
          <a:ext cx="28125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Return from leave</a:t>
          </a:r>
        </a:p>
        <a:p>
          <a:pPr marL="0" lvl="0" indent="0" algn="ctr" defTabSz="977900">
            <a:lnSpc>
              <a:spcPct val="100000"/>
            </a:lnSpc>
            <a:spcBef>
              <a:spcPct val="0"/>
            </a:spcBef>
            <a:spcAft>
              <a:spcPct val="35000"/>
            </a:spcAft>
            <a:buNone/>
            <a:defRPr cap="all"/>
          </a:pPr>
          <a:r>
            <a:rPr lang="en-US" sz="1800" kern="1200" dirty="0"/>
            <a:t>(MLA)</a:t>
          </a:r>
        </a:p>
      </dsp:txBody>
      <dsp:txXfrm>
        <a:off x="7413412" y="2271112"/>
        <a:ext cx="2812500" cy="134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E90F2-8730-46A6-98C4-E6E95ED2C647}">
      <dsp:nvSpPr>
        <dsp:cNvPr id="0" name=""/>
        <dsp:cNvSpPr/>
      </dsp:nvSpPr>
      <dsp:spPr>
        <a:xfrm>
          <a:off x="975923" y="395975"/>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DA6C23-9E89-4A99-90C6-ACE60510B109}">
      <dsp:nvSpPr>
        <dsp:cNvPr id="0" name=""/>
        <dsp:cNvSpPr/>
      </dsp:nvSpPr>
      <dsp:spPr>
        <a:xfrm>
          <a:off x="84324" y="2308576"/>
          <a:ext cx="3242179" cy="11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Because NYPFL is an intermittent leave, it is set up as a “shadow leave”</a:t>
          </a:r>
        </a:p>
      </dsp:txBody>
      <dsp:txXfrm>
        <a:off x="84324" y="2308576"/>
        <a:ext cx="3242179" cy="1109729"/>
      </dsp:txXfrm>
    </dsp:sp>
    <dsp:sp modelId="{DED36B3B-74D0-4B0C-9CFB-A220E9D23285}">
      <dsp:nvSpPr>
        <dsp:cNvPr id="0" name=""/>
        <dsp:cNvSpPr/>
      </dsp:nvSpPr>
      <dsp:spPr>
        <a:xfrm>
          <a:off x="4785484" y="395975"/>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7DDB76-46E6-4F35-89A6-C7461821EE0C}">
      <dsp:nvSpPr>
        <dsp:cNvPr id="0" name=""/>
        <dsp:cNvSpPr/>
      </dsp:nvSpPr>
      <dsp:spPr>
        <a:xfrm>
          <a:off x="3893885" y="2308576"/>
          <a:ext cx="3242179" cy="11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When an employee is on NYPFL, “on-leave” will not display next to the person’s name</a:t>
          </a:r>
        </a:p>
      </dsp:txBody>
      <dsp:txXfrm>
        <a:off x="3893885" y="2308576"/>
        <a:ext cx="3242179" cy="1109729"/>
      </dsp:txXfrm>
    </dsp:sp>
    <dsp:sp modelId="{690F7092-2CA6-4ACD-AA9B-0D4EFD96FAD7}">
      <dsp:nvSpPr>
        <dsp:cNvPr id="0" name=""/>
        <dsp:cNvSpPr/>
      </dsp:nvSpPr>
      <dsp:spPr>
        <a:xfrm>
          <a:off x="8595045" y="395975"/>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8BFBCC-3C13-4700-A42C-8803D67FBBF7}">
      <dsp:nvSpPr>
        <dsp:cNvPr id="0" name=""/>
        <dsp:cNvSpPr/>
      </dsp:nvSpPr>
      <dsp:spPr>
        <a:xfrm>
          <a:off x="7703446" y="2308576"/>
          <a:ext cx="3242179" cy="11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Leave status can be viewed on the </a:t>
          </a:r>
          <a:r>
            <a:rPr lang="en-US" sz="2000" b="1" kern="1200" dirty="0"/>
            <a:t>time off </a:t>
          </a:r>
          <a:r>
            <a:rPr lang="en-US" sz="2000" kern="1200" dirty="0"/>
            <a:t>tab of the worker profile </a:t>
          </a:r>
        </a:p>
      </dsp:txBody>
      <dsp:txXfrm>
        <a:off x="7703446" y="2308576"/>
        <a:ext cx="3242179" cy="1109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6329-81D3-4875-A927-A40C5A6F8F48}">
      <dsp:nvSpPr>
        <dsp:cNvPr id="0" name=""/>
        <dsp:cNvSpPr/>
      </dsp:nvSpPr>
      <dsp:spPr>
        <a:xfrm>
          <a:off x="821395" y="504"/>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759E-1B0E-4E19-A880-BD4B886B698C}">
      <dsp:nvSpPr>
        <dsp:cNvPr id="0" name=""/>
        <dsp:cNvSpPr/>
      </dsp:nvSpPr>
      <dsp:spPr>
        <a:xfrm>
          <a:off x="821395" y="1667310"/>
          <a:ext cx="4315781" cy="103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kern="1200" dirty="0"/>
            <a:t>If the work schedule does not yet exist in Workday, notify </a:t>
          </a:r>
          <a:r>
            <a:rPr lang="en-US" sz="2200" kern="1200" dirty="0">
              <a:hlinkClick xmlns:r="http://schemas.openxmlformats.org/officeDocument/2006/relationships" r:id="rId3"/>
            </a:rPr>
            <a:t>HRPayrollSupport@cornell.edu</a:t>
          </a:r>
          <a:endParaRPr lang="en-US" sz="2200" kern="1200" dirty="0"/>
        </a:p>
      </dsp:txBody>
      <dsp:txXfrm>
        <a:off x="821395" y="1667310"/>
        <a:ext cx="4315781" cy="1031741"/>
      </dsp:txXfrm>
    </dsp:sp>
    <dsp:sp modelId="{D853D574-CAA1-4300-A042-FF302C9A4CCF}">
      <dsp:nvSpPr>
        <dsp:cNvPr id="0" name=""/>
        <dsp:cNvSpPr/>
      </dsp:nvSpPr>
      <dsp:spPr>
        <a:xfrm>
          <a:off x="821395" y="2771741"/>
          <a:ext cx="4315781" cy="862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Include: Specific days of the week that the employee works </a:t>
          </a:r>
        </a:p>
      </dsp:txBody>
      <dsp:txXfrm>
        <a:off x="821395" y="2771741"/>
        <a:ext cx="4315781" cy="862239"/>
      </dsp:txXfrm>
    </dsp:sp>
    <dsp:sp modelId="{564A0424-AFEB-474C-B409-8895F9AD4B64}">
      <dsp:nvSpPr>
        <dsp:cNvPr id="0" name=""/>
        <dsp:cNvSpPr/>
      </dsp:nvSpPr>
      <dsp:spPr>
        <a:xfrm>
          <a:off x="5892438" y="504"/>
          <a:ext cx="1510523" cy="151052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C63FA-D3B4-4EC5-A7E3-4D2043E9D298}">
      <dsp:nvSpPr>
        <dsp:cNvPr id="0" name=""/>
        <dsp:cNvSpPr/>
      </dsp:nvSpPr>
      <dsp:spPr>
        <a:xfrm>
          <a:off x="5892438" y="1667310"/>
          <a:ext cx="4315781" cy="103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dirty="0"/>
            <a:t>Once the schedule is created in Workday, assign it to the employee </a:t>
          </a:r>
        </a:p>
      </dsp:txBody>
      <dsp:txXfrm>
        <a:off x="5892438" y="1667310"/>
        <a:ext cx="4315781" cy="1031741"/>
      </dsp:txXfrm>
    </dsp:sp>
    <dsp:sp modelId="{A01FAFC2-B868-42D2-B1EF-7F605C15A3DA}">
      <dsp:nvSpPr>
        <dsp:cNvPr id="0" name=""/>
        <dsp:cNvSpPr/>
      </dsp:nvSpPr>
      <dsp:spPr>
        <a:xfrm>
          <a:off x="5892438" y="2771741"/>
          <a:ext cx="4315781" cy="86223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0FF2-82A7-4242-B68A-0BBC6E6DBC41}"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401C0-EB69-41E0-8A60-B3C039E84CBC}" type="slidenum">
              <a:rPr lang="en-US" smtClean="0"/>
              <a:t>‹#›</a:t>
            </a:fld>
            <a:endParaRPr lang="en-US"/>
          </a:p>
        </p:txBody>
      </p:sp>
    </p:spTree>
    <p:extLst>
      <p:ext uri="{BB962C8B-B14F-4D97-AF65-F5344CB8AC3E}">
        <p14:creationId xmlns:p14="http://schemas.microsoft.com/office/powerpoint/2010/main" val="201581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EBCFE-EE34-4C80-BAB4-F8A2E5AAE4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79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FA52F-620F-4869-AC35-336D466219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93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768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740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57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236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623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91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091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455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407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869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188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03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11/23/2020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78664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HRPayrollSupport@cornell.edu"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5732" y="3812970"/>
            <a:ext cx="6774580" cy="2220083"/>
          </a:xfrm>
          <a:prstGeom prst="rect">
            <a:avLst/>
          </a:prstGeom>
        </p:spPr>
        <p:txBody>
          <a:bodyPr vert="horz" lIns="91440" tIns="45720" rIns="91440" bIns="45720" rtlCol="0" anchor="b">
            <a:normAutofit fontScale="92500" lnSpcReduction="20000"/>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lang="en-US" sz="3000" b="1" dirty="0">
                <a:solidFill>
                  <a:srgbClr val="FFFFFF"/>
                </a:solidFill>
                <a:latin typeface="Calibri Light" panose="020F0302020204030204"/>
              </a:rPr>
              <a:t>NEW YORK PAID FAMILY MEDICAL LEAVE</a:t>
            </a:r>
          </a:p>
          <a:p>
            <a:pPr marL="0" marR="0" lvl="0" indent="0" algn="l" defTabSz="914400" rtl="0" eaLnBrk="1" fontAlgn="base" latinLnBrk="0" hangingPunct="1">
              <a:lnSpc>
                <a:spcPct val="90000"/>
              </a:lnSpc>
              <a:spcBef>
                <a:spcPct val="0"/>
              </a:spcBef>
              <a:spcAft>
                <a:spcPts val="600"/>
              </a:spcAft>
              <a:buClrTx/>
              <a:buSzTx/>
              <a:buFontTx/>
              <a:buNone/>
              <a:tabLst/>
              <a:defRPr/>
            </a:pPr>
            <a:r>
              <a:rPr lang="en-US" sz="3000" b="1" dirty="0">
                <a:solidFill>
                  <a:srgbClr val="FFFFFF"/>
                </a:solidFill>
                <a:latin typeface="Calibri Light" panose="020F0302020204030204"/>
              </a:rPr>
              <a:t>UPCOMING CHANGES</a:t>
            </a:r>
            <a:endParaRPr kumimoji="0" lang="en-US" sz="3000" b="1"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Calibri Light" panose="020F0302020204030204"/>
                <a:ea typeface="+mn-ea"/>
                <a:cs typeface="+mn-cs"/>
              </a:rPr>
              <a:t>Presented by: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Calibri Light" panose="020F0302020204030204"/>
                <a:ea typeface="+mn-ea"/>
                <a:cs typeface="+mn-cs"/>
              </a:rPr>
              <a:t>Add Names</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3000" b="0" i="1" u="none" strike="noStrike" kern="1200" cap="none" spc="0" normalizeH="0" baseline="0" noProof="0" dirty="0">
                <a:ln>
                  <a:noFill/>
                </a:ln>
                <a:solidFill>
                  <a:srgbClr val="FFFFFF"/>
                </a:solidFill>
                <a:effectLst/>
                <a:uLnTx/>
                <a:uFillTx/>
                <a:latin typeface="Calibri Light" panose="020F0302020204030204"/>
                <a:ea typeface="+mn-ea"/>
                <a:cs typeface="+mn-cs"/>
              </a:rPr>
              <a:t>November 2020</a:t>
            </a:r>
          </a:p>
        </p:txBody>
      </p:sp>
      <p:pic>
        <p:nvPicPr>
          <p:cNvPr id="5" name="Picture 4">
            <a:extLst>
              <a:ext uri="{FF2B5EF4-FFF2-40B4-BE49-F238E27FC236}">
                <a16:creationId xmlns:a16="http://schemas.microsoft.com/office/drawing/2014/main" id="{30F3DEA4-FD38-4EC1-9534-4276B20AAEF4}"/>
              </a:ext>
            </a:extLst>
          </p:cNvPr>
          <p:cNvPicPr>
            <a:picLocks noChangeAspect="1"/>
          </p:cNvPicPr>
          <p:nvPr/>
        </p:nvPicPr>
        <p:blipFill rotWithShape="1">
          <a:blip r:embed="rId3">
            <a:extLst>
              <a:ext uri="{28A0092B-C50C-407E-A947-70E740481C1C}">
                <a14:useLocalDpi xmlns:a14="http://schemas.microsoft.com/office/drawing/2010/main" val="0"/>
              </a:ext>
            </a:extLst>
          </a:blip>
          <a:srcRect t="164" r="2" b="2"/>
          <a:stretch/>
        </p:blipFill>
        <p:spPr>
          <a:xfrm>
            <a:off x="10053905" y="248478"/>
            <a:ext cx="1994183" cy="831205"/>
          </a:xfrm>
          <a:prstGeom prst="rect">
            <a:avLst/>
          </a:prstGeom>
        </p:spPr>
      </p:pic>
      <p:sp>
        <p:nvSpPr>
          <p:cNvPr id="2" name="AutoShape 4" descr="Image result for workd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28BAB99-4755-4F36-B5E7-F5BFA93FF90B}"/>
              </a:ext>
            </a:extLst>
          </p:cNvPr>
          <p:cNvSpPr txBox="1"/>
          <p:nvPr/>
        </p:nvSpPr>
        <p:spPr>
          <a:xfrm>
            <a:off x="4657583" y="3277945"/>
            <a:ext cx="7216782" cy="3317831"/>
          </a:xfrm>
          <a:prstGeom prst="rect">
            <a:avLst/>
          </a:prstGeom>
          <a:solidFill>
            <a:schemeClr val="tx1">
              <a:lumMod val="65000"/>
              <a:lumOff val="35000"/>
            </a:schemeClr>
          </a:solidFill>
          <a:ln w="152400" cmpd="thickThin">
            <a:solidFill>
              <a:schemeClr val="bg1"/>
            </a:solidFill>
          </a:ln>
        </p:spPr>
        <p:txBody>
          <a:bodyPr wrap="square" rtlCol="0">
            <a:sp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endParaRPr lang="en-US" sz="2800" b="1" dirty="0">
              <a:solidFill>
                <a:srgbClr val="FFFFFF"/>
              </a:solidFill>
              <a:latin typeface="Calibri Light" panose="020F0302020204030204"/>
            </a:endParaRPr>
          </a:p>
          <a:p>
            <a:pPr marL="0" marR="0" lvl="0" indent="0" algn="l" defTabSz="914400" rtl="0" eaLnBrk="1" fontAlgn="base" latinLnBrk="0" hangingPunct="1">
              <a:lnSpc>
                <a:spcPct val="90000"/>
              </a:lnSpc>
              <a:spcBef>
                <a:spcPct val="0"/>
              </a:spcBef>
              <a:spcAft>
                <a:spcPts val="600"/>
              </a:spcAft>
              <a:buClrTx/>
              <a:buSzTx/>
              <a:buFontTx/>
              <a:buNone/>
              <a:tabLst/>
              <a:defRPr/>
            </a:pPr>
            <a:r>
              <a:rPr lang="en-US" sz="2800" b="1" dirty="0">
                <a:solidFill>
                  <a:srgbClr val="FFFFFF"/>
                </a:solidFill>
                <a:latin typeface="Calibri Light" panose="020F0302020204030204"/>
              </a:rPr>
              <a:t>  NEW YORK PAID FAMILY MEDICAL LEAVE</a:t>
            </a:r>
          </a:p>
          <a:p>
            <a:pPr marL="0" marR="0" lvl="0" indent="0" algn="l" defTabSz="914400" rtl="0" eaLnBrk="1" fontAlgn="base" latinLnBrk="0" hangingPunct="1">
              <a:lnSpc>
                <a:spcPct val="90000"/>
              </a:lnSpc>
              <a:spcBef>
                <a:spcPct val="0"/>
              </a:spcBef>
              <a:spcAft>
                <a:spcPts val="600"/>
              </a:spcAft>
              <a:buClrTx/>
              <a:buSzTx/>
              <a:buFontTx/>
              <a:buNone/>
              <a:tabLst/>
              <a:defRPr/>
            </a:pPr>
            <a:r>
              <a:rPr lang="en-US" sz="2800" b="1" dirty="0">
                <a:solidFill>
                  <a:srgbClr val="FFFFFF"/>
                </a:solidFill>
                <a:latin typeface="Calibri Light" panose="020F0302020204030204"/>
              </a:rPr>
              <a:t>  UPCOMING CHANGES</a:t>
            </a:r>
            <a:endParaRPr kumimoji="0" lang="en-US" sz="2800" b="1"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Light" panose="020F0302020204030204"/>
                <a:ea typeface="+mn-ea"/>
                <a:cs typeface="+mn-cs"/>
              </a:rPr>
              <a:t>   Presented by: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Light" panose="020F0302020204030204"/>
                <a:ea typeface="+mn-ea"/>
                <a:cs typeface="+mn-cs"/>
              </a:rPr>
              <a:t>   Add Names</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600" b="0" i="1" u="none" strike="noStrike" kern="1200" cap="none" spc="0" normalizeH="0" baseline="0" noProof="0" dirty="0">
                <a:ln>
                  <a:noFill/>
                </a:ln>
                <a:solidFill>
                  <a:srgbClr val="FFFFFF"/>
                </a:solidFill>
                <a:effectLst/>
                <a:uLnTx/>
                <a:uFillTx/>
                <a:latin typeface="Calibri Light" panose="020F0302020204030204"/>
                <a:ea typeface="+mn-ea"/>
                <a:cs typeface="+mn-cs"/>
              </a:rPr>
              <a:t>November 2020</a:t>
            </a:r>
          </a:p>
          <a:p>
            <a:endParaRPr lang="en-US" dirty="0"/>
          </a:p>
        </p:txBody>
      </p:sp>
      <p:pic>
        <p:nvPicPr>
          <p:cNvPr id="12" name="Picture 11">
            <a:extLst>
              <a:ext uri="{FF2B5EF4-FFF2-40B4-BE49-F238E27FC236}">
                <a16:creationId xmlns:a16="http://schemas.microsoft.com/office/drawing/2014/main" id="{15B04BA8-465B-4683-99B1-19971E414D3A}"/>
              </a:ext>
            </a:extLst>
          </p:cNvPr>
          <p:cNvPicPr>
            <a:picLocks noChangeAspect="1"/>
          </p:cNvPicPr>
          <p:nvPr/>
        </p:nvPicPr>
        <p:blipFill rotWithShape="1">
          <a:blip r:embed="rId4"/>
          <a:srcRect l="26713" r="7016"/>
          <a:stretch/>
        </p:blipFill>
        <p:spPr>
          <a:xfrm>
            <a:off x="461913" y="664080"/>
            <a:ext cx="4053526" cy="5877673"/>
          </a:xfrm>
          <a:prstGeom prst="rect">
            <a:avLst/>
          </a:prstGeom>
        </p:spPr>
      </p:pic>
      <p:cxnSp>
        <p:nvCxnSpPr>
          <p:cNvPr id="15" name="Straight Connector 14">
            <a:extLst>
              <a:ext uri="{FF2B5EF4-FFF2-40B4-BE49-F238E27FC236}">
                <a16:creationId xmlns:a16="http://schemas.microsoft.com/office/drawing/2014/main" id="{718439B5-3FF4-47F0-98B6-2334C41F4365}"/>
              </a:ext>
            </a:extLst>
          </p:cNvPr>
          <p:cNvCxnSpPr/>
          <p:nvPr/>
        </p:nvCxnSpPr>
        <p:spPr>
          <a:xfrm>
            <a:off x="4967926" y="5590095"/>
            <a:ext cx="65422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719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F762-32E7-4D79-935E-83C4F9D83D76}"/>
              </a:ext>
            </a:extLst>
          </p:cNvPr>
          <p:cNvSpPr>
            <a:spLocks noGrp="1"/>
          </p:cNvSpPr>
          <p:nvPr>
            <p:ph type="title"/>
          </p:nvPr>
        </p:nvSpPr>
        <p:spPr/>
        <p:txBody>
          <a:bodyPr/>
          <a:lstStyle/>
          <a:p>
            <a:r>
              <a:rPr lang="en-US" dirty="0"/>
              <a:t>Time off tab</a:t>
            </a:r>
          </a:p>
        </p:txBody>
      </p:sp>
      <p:sp>
        <p:nvSpPr>
          <p:cNvPr id="3" name="Content Placeholder 2">
            <a:extLst>
              <a:ext uri="{FF2B5EF4-FFF2-40B4-BE49-F238E27FC236}">
                <a16:creationId xmlns:a16="http://schemas.microsoft.com/office/drawing/2014/main" id="{F1D6EE42-7103-4BF5-879F-3F138D4D61CB}"/>
              </a:ext>
            </a:extLst>
          </p:cNvPr>
          <p:cNvSpPr>
            <a:spLocks noGrp="1"/>
          </p:cNvSpPr>
          <p:nvPr>
            <p:ph idx="1"/>
          </p:nvPr>
        </p:nvSpPr>
        <p:spPr>
          <a:xfrm>
            <a:off x="581192" y="2340864"/>
            <a:ext cx="11029615" cy="543738"/>
          </a:xfrm>
        </p:spPr>
        <p:txBody>
          <a:bodyPr>
            <a:normAutofit/>
          </a:bodyPr>
          <a:lstStyle/>
          <a:p>
            <a:pPr marL="0" indent="0">
              <a:buNone/>
            </a:pPr>
            <a:r>
              <a:rPr lang="en-US" sz="2000" dirty="0"/>
              <a:t>View “Leave of Absence Requests” requests section to see NYPFL status </a:t>
            </a:r>
          </a:p>
        </p:txBody>
      </p:sp>
      <p:pic>
        <p:nvPicPr>
          <p:cNvPr id="5" name="Picture 4">
            <a:extLst>
              <a:ext uri="{FF2B5EF4-FFF2-40B4-BE49-F238E27FC236}">
                <a16:creationId xmlns:a16="http://schemas.microsoft.com/office/drawing/2014/main" id="{E8D70BA9-BA27-42A3-BB98-0937A6FE46F2}"/>
              </a:ext>
            </a:extLst>
          </p:cNvPr>
          <p:cNvPicPr>
            <a:picLocks noChangeAspect="1"/>
          </p:cNvPicPr>
          <p:nvPr/>
        </p:nvPicPr>
        <p:blipFill>
          <a:blip r:embed="rId2"/>
          <a:stretch>
            <a:fillRect/>
          </a:stretch>
        </p:blipFill>
        <p:spPr>
          <a:xfrm>
            <a:off x="581192" y="3045586"/>
            <a:ext cx="10796833" cy="3269129"/>
          </a:xfrm>
          <a:prstGeom prst="rect">
            <a:avLst/>
          </a:prstGeom>
        </p:spPr>
      </p:pic>
      <p:sp>
        <p:nvSpPr>
          <p:cNvPr id="6" name="Oval 5">
            <a:extLst>
              <a:ext uri="{FF2B5EF4-FFF2-40B4-BE49-F238E27FC236}">
                <a16:creationId xmlns:a16="http://schemas.microsoft.com/office/drawing/2014/main" id="{5B72C8AE-8A90-4925-862A-F4443704E2CB}"/>
              </a:ext>
            </a:extLst>
          </p:cNvPr>
          <p:cNvSpPr/>
          <p:nvPr/>
        </p:nvSpPr>
        <p:spPr>
          <a:xfrm>
            <a:off x="3489821" y="4680151"/>
            <a:ext cx="2292270" cy="38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541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9EEE5-8D5D-48FF-B833-C8E142F58A98}"/>
              </a:ext>
            </a:extLst>
          </p:cNvPr>
          <p:cNvSpPr>
            <a:spLocks noGrp="1"/>
          </p:cNvSpPr>
          <p:nvPr>
            <p:ph type="title"/>
          </p:nvPr>
        </p:nvSpPr>
        <p:spPr>
          <a:xfrm>
            <a:off x="581192" y="800930"/>
            <a:ext cx="3568661" cy="2256390"/>
          </a:xfrm>
        </p:spPr>
        <p:txBody>
          <a:bodyPr anchor="ctr">
            <a:normAutofit/>
          </a:bodyPr>
          <a:lstStyle/>
          <a:p>
            <a:r>
              <a:rPr lang="en-US" dirty="0"/>
              <a:t>Compensation</a:t>
            </a:r>
          </a:p>
        </p:txBody>
      </p:sp>
      <p:sp>
        <p:nvSpPr>
          <p:cNvPr id="24" name="Rectangle 23">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C2C79DC-B51E-4ADF-ABD9-97F8412386E5}"/>
              </a:ext>
            </a:extLst>
          </p:cNvPr>
          <p:cNvSpPr>
            <a:spLocks noGrp="1"/>
          </p:cNvSpPr>
          <p:nvPr>
            <p:ph idx="1"/>
          </p:nvPr>
        </p:nvSpPr>
        <p:spPr>
          <a:xfrm>
            <a:off x="4450348" y="1195162"/>
            <a:ext cx="7183597" cy="2256390"/>
          </a:xfrm>
        </p:spPr>
        <p:txBody>
          <a:bodyPr>
            <a:normAutofit fontScale="92500" lnSpcReduction="10000"/>
          </a:bodyPr>
          <a:lstStyle/>
          <a:p>
            <a:r>
              <a:rPr lang="en-US" sz="2000" dirty="0"/>
              <a:t>NYPFL pays at 67% of an average weekly wage.  The NYS formula to calculate the benefit is a daily rate based on actual pay in the 8 weeks preceding the leave.  </a:t>
            </a:r>
          </a:p>
          <a:p>
            <a:r>
              <a:rPr lang="en-US" sz="2000" dirty="0"/>
              <a:t>If you have access to compensation information, view the NYPFL daily rate by navigating to the compensation tab on the worker profile.  </a:t>
            </a:r>
          </a:p>
          <a:p>
            <a:pPr marL="0" indent="0">
              <a:buNone/>
            </a:pPr>
            <a:endParaRPr lang="en-US" dirty="0"/>
          </a:p>
        </p:txBody>
      </p:sp>
      <p:pic>
        <p:nvPicPr>
          <p:cNvPr id="4" name="Picture 3">
            <a:extLst>
              <a:ext uri="{FF2B5EF4-FFF2-40B4-BE49-F238E27FC236}">
                <a16:creationId xmlns:a16="http://schemas.microsoft.com/office/drawing/2014/main" id="{B24082F7-CA11-429F-8B2B-76C9F8EB6D35}"/>
              </a:ext>
            </a:extLst>
          </p:cNvPr>
          <p:cNvPicPr/>
          <p:nvPr/>
        </p:nvPicPr>
        <p:blipFill rotWithShape="1">
          <a:blip r:embed="rId2"/>
          <a:srcRect l="21989" r="12718"/>
          <a:stretch/>
        </p:blipFill>
        <p:spPr bwMode="auto">
          <a:xfrm>
            <a:off x="447998" y="3703842"/>
            <a:ext cx="11297469" cy="2162838"/>
          </a:xfrm>
          <a:prstGeom prst="rect">
            <a:avLst/>
          </a:prstGeom>
          <a:extLst>
            <a:ext uri="{53640926-AAD7-44D8-BBD7-CCE9431645EC}">
              <a14:shadowObscured xmlns:a14="http://schemas.microsoft.com/office/drawing/2010/main"/>
            </a:ext>
          </a:extLst>
        </p:spPr>
      </p:pic>
      <p:sp>
        <p:nvSpPr>
          <p:cNvPr id="16" name="Oval 15">
            <a:extLst>
              <a:ext uri="{FF2B5EF4-FFF2-40B4-BE49-F238E27FC236}">
                <a16:creationId xmlns:a16="http://schemas.microsoft.com/office/drawing/2014/main" id="{D070ACD6-C4AA-4FED-AD9F-39CAA3766A0E}"/>
              </a:ext>
            </a:extLst>
          </p:cNvPr>
          <p:cNvSpPr/>
          <p:nvPr/>
        </p:nvSpPr>
        <p:spPr>
          <a:xfrm>
            <a:off x="5334786" y="4968664"/>
            <a:ext cx="2913668" cy="4800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298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30F2-C86D-437E-9020-E7025D435F60}"/>
              </a:ext>
            </a:extLst>
          </p:cNvPr>
          <p:cNvSpPr>
            <a:spLocks noGrp="1"/>
          </p:cNvSpPr>
          <p:nvPr>
            <p:ph type="title"/>
          </p:nvPr>
        </p:nvSpPr>
        <p:spPr>
          <a:xfrm>
            <a:off x="581192" y="702156"/>
            <a:ext cx="11029616" cy="551609"/>
          </a:xfrm>
        </p:spPr>
        <p:txBody>
          <a:bodyPr/>
          <a:lstStyle/>
          <a:p>
            <a:r>
              <a:rPr lang="en-US" dirty="0"/>
              <a:t>Entering NYPFL Days used</a:t>
            </a:r>
          </a:p>
        </p:txBody>
      </p:sp>
      <p:sp>
        <p:nvSpPr>
          <p:cNvPr id="3" name="Content Placeholder 2">
            <a:extLst>
              <a:ext uri="{FF2B5EF4-FFF2-40B4-BE49-F238E27FC236}">
                <a16:creationId xmlns:a16="http://schemas.microsoft.com/office/drawing/2014/main" id="{12B9F687-DC27-43DD-BC85-001406A6FD0D}"/>
              </a:ext>
            </a:extLst>
          </p:cNvPr>
          <p:cNvSpPr>
            <a:spLocks noGrp="1"/>
          </p:cNvSpPr>
          <p:nvPr>
            <p:ph idx="1"/>
          </p:nvPr>
        </p:nvSpPr>
        <p:spPr>
          <a:xfrm>
            <a:off x="581193" y="2067487"/>
            <a:ext cx="11029615" cy="3634486"/>
          </a:xfrm>
        </p:spPr>
        <p:txBody>
          <a:bodyPr>
            <a:noAutofit/>
          </a:bodyPr>
          <a:lstStyle/>
          <a:p>
            <a:r>
              <a:rPr lang="en-US" sz="2000" dirty="0"/>
              <a:t>Keep track of NYPFL time taken by entering NYPFL time off </a:t>
            </a:r>
          </a:p>
          <a:p>
            <a:r>
              <a:rPr lang="en-US" sz="2000" dirty="0"/>
              <a:t>NYPFL time </a:t>
            </a:r>
          </a:p>
          <a:p>
            <a:pPr lvl="1"/>
            <a:r>
              <a:rPr lang="en-US" sz="1800" dirty="0"/>
              <a:t>Always defaults to 1 day – this cannot be changed</a:t>
            </a:r>
          </a:p>
          <a:p>
            <a:pPr lvl="1"/>
            <a:r>
              <a:rPr lang="en-US" sz="1800" dirty="0"/>
              <a:t>Did you know? NYS requires NYPFL to be taken in full-day increments.</a:t>
            </a:r>
          </a:p>
          <a:p>
            <a:r>
              <a:rPr lang="en-US" sz="2000" dirty="0"/>
              <a:t>Supplement time</a:t>
            </a:r>
          </a:p>
          <a:p>
            <a:pPr lvl="1"/>
            <a:r>
              <a:rPr lang="en-US" sz="1800" dirty="0"/>
              <a:t>Enter in hours (BW)</a:t>
            </a:r>
          </a:p>
          <a:p>
            <a:pPr lvl="1"/>
            <a:r>
              <a:rPr lang="en-US" sz="1800" dirty="0"/>
              <a:t>Enter in portion of a day (SM)</a:t>
            </a:r>
          </a:p>
          <a:p>
            <a:r>
              <a:rPr lang="en-US" sz="2000" dirty="0"/>
              <a:t>Multiple jobs</a:t>
            </a:r>
          </a:p>
          <a:p>
            <a:pPr lvl="1"/>
            <a:r>
              <a:rPr lang="en-US" sz="1800" dirty="0"/>
              <a:t>The NYPFL time off is not job-based, so even if the employee has multiple jobs, time off only needs to be entered once for the worker </a:t>
            </a:r>
          </a:p>
          <a:p>
            <a:pPr lvl="1"/>
            <a:r>
              <a:rPr lang="en-US" sz="1800" dirty="0"/>
              <a:t>Supplement (HAP, Vacation, etc.) can be used from either position (if available) </a:t>
            </a:r>
          </a:p>
        </p:txBody>
      </p:sp>
    </p:spTree>
    <p:extLst>
      <p:ext uri="{BB962C8B-B14F-4D97-AF65-F5344CB8AC3E}">
        <p14:creationId xmlns:p14="http://schemas.microsoft.com/office/powerpoint/2010/main" val="284819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27BE3-521A-4956-8A62-A76959879A2E}"/>
              </a:ext>
            </a:extLst>
          </p:cNvPr>
          <p:cNvSpPr>
            <a:spLocks noGrp="1"/>
          </p:cNvSpPr>
          <p:nvPr>
            <p:ph type="title"/>
          </p:nvPr>
        </p:nvSpPr>
        <p:spPr>
          <a:xfrm>
            <a:off x="581192" y="702156"/>
            <a:ext cx="11029616" cy="1188720"/>
          </a:xfrm>
        </p:spPr>
        <p:txBody>
          <a:bodyPr>
            <a:normAutofit/>
          </a:bodyPr>
          <a:lstStyle/>
          <a:p>
            <a:r>
              <a:rPr lang="en-US" dirty="0"/>
              <a:t>Time off – Bi-Weekly (hourly) Process </a:t>
            </a:r>
          </a:p>
        </p:txBody>
      </p:sp>
      <p:sp>
        <p:nvSpPr>
          <p:cNvPr id="11"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AD10A5-0A25-4169-892F-18B836A01305}"/>
              </a:ext>
            </a:extLst>
          </p:cNvPr>
          <p:cNvPicPr/>
          <p:nvPr/>
        </p:nvPicPr>
        <p:blipFill rotWithShape="1">
          <a:blip r:embed="rId2">
            <a:extLst>
              <a:ext uri="{28A0092B-C50C-407E-A947-70E740481C1C}">
                <a14:useLocalDpi xmlns:a14="http://schemas.microsoft.com/office/drawing/2010/main" val="0"/>
              </a:ext>
            </a:extLst>
          </a:blip>
          <a:srcRect b="21239"/>
          <a:stretch/>
        </p:blipFill>
        <p:spPr bwMode="auto">
          <a:xfrm>
            <a:off x="780698" y="3149831"/>
            <a:ext cx="4748741" cy="2103837"/>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DB7607B1-AB13-4A24-B66E-519CE2E70E75}"/>
              </a:ext>
            </a:extLst>
          </p:cNvPr>
          <p:cNvSpPr>
            <a:spLocks noGrp="1"/>
          </p:cNvSpPr>
          <p:nvPr>
            <p:ph idx="1"/>
          </p:nvPr>
        </p:nvSpPr>
        <p:spPr>
          <a:xfrm>
            <a:off x="6335805" y="2180496"/>
            <a:ext cx="5275001" cy="4045683"/>
          </a:xfrm>
        </p:spPr>
        <p:txBody>
          <a:bodyPr>
            <a:normAutofit/>
          </a:bodyPr>
          <a:lstStyle/>
          <a:p>
            <a:pPr>
              <a:lnSpc>
                <a:spcPct val="110000"/>
              </a:lnSpc>
            </a:pPr>
            <a:r>
              <a:rPr lang="en-US" sz="1800" dirty="0"/>
              <a:t>Once the employee is on leave, the Manager or Pay Rep must enter time off</a:t>
            </a:r>
          </a:p>
          <a:p>
            <a:pPr>
              <a:lnSpc>
                <a:spcPct val="110000"/>
              </a:lnSpc>
            </a:pPr>
            <a:r>
              <a:rPr lang="en-US" sz="1800" dirty="0"/>
              <a:t>Select the time off plan of </a:t>
            </a:r>
            <a:r>
              <a:rPr lang="en-US" sz="1800" b="1" dirty="0"/>
              <a:t>NY Paid Family Leave – Worker</a:t>
            </a:r>
          </a:p>
          <a:p>
            <a:pPr>
              <a:lnSpc>
                <a:spcPct val="110000"/>
              </a:lnSpc>
            </a:pPr>
            <a:r>
              <a:rPr lang="en-US" sz="1800" dirty="0"/>
              <a:t>Daily quantity will default to one day</a:t>
            </a:r>
          </a:p>
          <a:p>
            <a:pPr>
              <a:lnSpc>
                <a:spcPct val="110000"/>
              </a:lnSpc>
            </a:pPr>
            <a:r>
              <a:rPr lang="en-US" sz="1800" dirty="0"/>
              <a:t>If an overnight worker, choose the reason “Overnight Shift”</a:t>
            </a:r>
          </a:p>
          <a:p>
            <a:pPr>
              <a:lnSpc>
                <a:spcPct val="110000"/>
              </a:lnSpc>
            </a:pPr>
            <a:r>
              <a:rPr lang="en-US" sz="1800" dirty="0"/>
              <a:t>If the employee is supplementing, supplement can be added.  Calculate the amount needed.  A new NYPFL supplement calculator is available (mentioned later in this presentation).</a:t>
            </a:r>
          </a:p>
          <a:p>
            <a:pPr>
              <a:lnSpc>
                <a:spcPct val="110000"/>
              </a:lnSpc>
            </a:pPr>
            <a:endParaRPr lang="en-US" dirty="0"/>
          </a:p>
        </p:txBody>
      </p:sp>
    </p:spTree>
    <p:extLst>
      <p:ext uri="{BB962C8B-B14F-4D97-AF65-F5344CB8AC3E}">
        <p14:creationId xmlns:p14="http://schemas.microsoft.com/office/powerpoint/2010/main" val="83089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85E4CE-6531-4FFE-8D2E-FFB4A6554734}"/>
              </a:ext>
            </a:extLst>
          </p:cNvPr>
          <p:cNvSpPr>
            <a:spLocks noGrp="1"/>
          </p:cNvSpPr>
          <p:nvPr>
            <p:ph type="title"/>
          </p:nvPr>
        </p:nvSpPr>
        <p:spPr>
          <a:xfrm>
            <a:off x="672280" y="944752"/>
            <a:ext cx="3259016" cy="1462692"/>
          </a:xfrm>
        </p:spPr>
        <p:txBody>
          <a:bodyPr>
            <a:normAutofit/>
          </a:bodyPr>
          <a:lstStyle/>
          <a:p>
            <a:r>
              <a:rPr lang="en-US" sz="2500">
                <a:solidFill>
                  <a:srgbClr val="FFFFFF"/>
                </a:solidFill>
              </a:rPr>
              <a:t>Time off should reflect days normally worked</a:t>
            </a: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5139DE2-992C-4362-AA49-BE843508E7D2}"/>
              </a:ext>
            </a:extLst>
          </p:cNvPr>
          <p:cNvSpPr>
            <a:spLocks noGrp="1"/>
          </p:cNvSpPr>
          <p:nvPr>
            <p:ph idx="1"/>
          </p:nvPr>
        </p:nvSpPr>
        <p:spPr>
          <a:xfrm>
            <a:off x="671513" y="2988297"/>
            <a:ext cx="3123783" cy="3219670"/>
          </a:xfrm>
        </p:spPr>
        <p:txBody>
          <a:bodyPr anchor="t">
            <a:normAutofit/>
          </a:bodyPr>
          <a:lstStyle/>
          <a:p>
            <a:r>
              <a:rPr lang="en-US" sz="2000" dirty="0">
                <a:solidFill>
                  <a:srgbClr val="FFFFFF"/>
                </a:solidFill>
              </a:rPr>
              <a:t>Ensures accurate reporting </a:t>
            </a:r>
          </a:p>
          <a:p>
            <a:r>
              <a:rPr lang="en-US" sz="2000" dirty="0">
                <a:solidFill>
                  <a:srgbClr val="FFFFFF"/>
                </a:solidFill>
              </a:rPr>
              <a:t>Ensures accurate NYPFL rate</a:t>
            </a:r>
          </a:p>
        </p:txBody>
      </p:sp>
      <p:pic>
        <p:nvPicPr>
          <p:cNvPr id="7" name="Picture 6">
            <a:extLst>
              <a:ext uri="{FF2B5EF4-FFF2-40B4-BE49-F238E27FC236}">
                <a16:creationId xmlns:a16="http://schemas.microsoft.com/office/drawing/2014/main" id="{0292CF5F-7C7F-49A7-AF66-FB00E213BEB9}"/>
              </a:ext>
            </a:extLst>
          </p:cNvPr>
          <p:cNvPicPr>
            <a:picLocks noChangeAspect="1"/>
          </p:cNvPicPr>
          <p:nvPr/>
        </p:nvPicPr>
        <p:blipFill rotWithShape="1">
          <a:blip r:embed="rId2"/>
          <a:srcRect l="29794" t="310" r="7923" b="-312"/>
          <a:stretch/>
        </p:blipFill>
        <p:spPr>
          <a:xfrm>
            <a:off x="5117108" y="611435"/>
            <a:ext cx="5656084" cy="5789365"/>
          </a:xfrm>
          <a:prstGeom prst="rect">
            <a:avLst/>
          </a:prstGeom>
        </p:spPr>
      </p:pic>
    </p:spTree>
    <p:extLst>
      <p:ext uri="{BB962C8B-B14F-4D97-AF65-F5344CB8AC3E}">
        <p14:creationId xmlns:p14="http://schemas.microsoft.com/office/powerpoint/2010/main" val="38314279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BC261-3B9B-4F29-9466-03D5D7415923}"/>
              </a:ext>
            </a:extLst>
          </p:cNvPr>
          <p:cNvSpPr>
            <a:spLocks noGrp="1"/>
          </p:cNvSpPr>
          <p:nvPr>
            <p:ph type="title"/>
          </p:nvPr>
        </p:nvSpPr>
        <p:spPr>
          <a:xfrm>
            <a:off x="581192" y="702156"/>
            <a:ext cx="11029616" cy="722104"/>
          </a:xfrm>
        </p:spPr>
        <p:txBody>
          <a:bodyPr>
            <a:normAutofit/>
          </a:bodyPr>
          <a:lstStyle/>
          <a:p>
            <a:r>
              <a:rPr lang="en-US" dirty="0"/>
              <a:t>Time off – Semi-monthly (salaried) Process</a:t>
            </a:r>
          </a:p>
        </p:txBody>
      </p:sp>
      <p:sp>
        <p:nvSpPr>
          <p:cNvPr id="11"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C59137-A5C1-43B3-B1A9-7C2CB757DDB2}"/>
              </a:ext>
            </a:extLst>
          </p:cNvPr>
          <p:cNvPicPr/>
          <p:nvPr/>
        </p:nvPicPr>
        <p:blipFill>
          <a:blip r:embed="rId2">
            <a:extLst>
              <a:ext uri="{28A0092B-C50C-407E-A947-70E740481C1C}">
                <a14:useLocalDpi xmlns:a14="http://schemas.microsoft.com/office/drawing/2010/main" val="0"/>
              </a:ext>
            </a:extLst>
          </a:blip>
          <a:stretch>
            <a:fillRect/>
          </a:stretch>
        </p:blipFill>
        <p:spPr>
          <a:xfrm>
            <a:off x="780698" y="3056116"/>
            <a:ext cx="4748741" cy="2291267"/>
          </a:xfrm>
          <a:prstGeom prst="rect">
            <a:avLst/>
          </a:prstGeom>
        </p:spPr>
      </p:pic>
      <p:sp>
        <p:nvSpPr>
          <p:cNvPr id="3" name="Content Placeholder 2">
            <a:extLst>
              <a:ext uri="{FF2B5EF4-FFF2-40B4-BE49-F238E27FC236}">
                <a16:creationId xmlns:a16="http://schemas.microsoft.com/office/drawing/2014/main" id="{5219AFDD-B9DC-4853-873A-F91015B6DD2D}"/>
              </a:ext>
            </a:extLst>
          </p:cNvPr>
          <p:cNvSpPr>
            <a:spLocks noGrp="1"/>
          </p:cNvSpPr>
          <p:nvPr>
            <p:ph idx="1"/>
          </p:nvPr>
        </p:nvSpPr>
        <p:spPr>
          <a:xfrm>
            <a:off x="6340830" y="2110161"/>
            <a:ext cx="5275001" cy="4045683"/>
          </a:xfrm>
        </p:spPr>
        <p:txBody>
          <a:bodyPr>
            <a:noAutofit/>
          </a:bodyPr>
          <a:lstStyle/>
          <a:p>
            <a:r>
              <a:rPr lang="en-US" sz="1800" dirty="0"/>
              <a:t>Once the employee is on leave, the Manager or HR Partner must enter time off</a:t>
            </a:r>
          </a:p>
          <a:p>
            <a:r>
              <a:rPr lang="en-US" sz="1800" dirty="0"/>
              <a:t>Select the time off plan of </a:t>
            </a:r>
            <a:r>
              <a:rPr lang="en-US" sz="1800" b="1" dirty="0"/>
              <a:t>NY Paid Family Leave – Worker</a:t>
            </a:r>
          </a:p>
          <a:p>
            <a:r>
              <a:rPr lang="en-US" sz="1800" dirty="0"/>
              <a:t>Daily quantity will default to one day</a:t>
            </a:r>
          </a:p>
          <a:p>
            <a:r>
              <a:rPr lang="en-US" sz="1800" dirty="0"/>
              <a:t>If the employee is supplementing, do not use the regular HAP and Vacation time off types, use </a:t>
            </a:r>
            <a:r>
              <a:rPr lang="en-US" sz="1800" b="1" dirty="0"/>
              <a:t>NYPFL Health &amp; Personal </a:t>
            </a:r>
            <a:r>
              <a:rPr lang="en-US" sz="1800" dirty="0"/>
              <a:t>or </a:t>
            </a:r>
            <a:r>
              <a:rPr lang="en-US" sz="1800" b="1" dirty="0"/>
              <a:t>NYPFL Vacation</a:t>
            </a:r>
            <a:r>
              <a:rPr lang="en-US" sz="1800" dirty="0"/>
              <a:t>.  These special time off types will ensure the employee receives pay above and beyond the NYPFL daily rate.</a:t>
            </a:r>
          </a:p>
        </p:txBody>
      </p:sp>
    </p:spTree>
    <p:extLst>
      <p:ext uri="{BB962C8B-B14F-4D97-AF65-F5344CB8AC3E}">
        <p14:creationId xmlns:p14="http://schemas.microsoft.com/office/powerpoint/2010/main" val="262324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3865BC-8646-4DDE-B9D1-06DD9DC48646}"/>
              </a:ext>
            </a:extLst>
          </p:cNvPr>
          <p:cNvSpPr>
            <a:spLocks noGrp="1"/>
          </p:cNvSpPr>
          <p:nvPr>
            <p:ph type="title"/>
          </p:nvPr>
        </p:nvSpPr>
        <p:spPr>
          <a:xfrm>
            <a:off x="807559" y="938022"/>
            <a:ext cx="6647905" cy="1188720"/>
          </a:xfrm>
        </p:spPr>
        <p:txBody>
          <a:bodyPr>
            <a:normAutofit/>
          </a:bodyPr>
          <a:lstStyle/>
          <a:p>
            <a:r>
              <a:rPr lang="en-US" dirty="0">
                <a:solidFill>
                  <a:srgbClr val="FFFFFF"/>
                </a:solidFill>
              </a:rPr>
              <a:t>Make sure to enter supplement on Time for salaried workers</a:t>
            </a:r>
          </a:p>
        </p:txBody>
      </p:sp>
      <p:sp>
        <p:nvSpPr>
          <p:cNvPr id="75" name="Rectangle 74">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62BA19B-C8E1-4607-9FEA-B65618896119}"/>
              </a:ext>
            </a:extLst>
          </p:cNvPr>
          <p:cNvSpPr>
            <a:spLocks noGrp="1"/>
          </p:cNvSpPr>
          <p:nvPr>
            <p:ph idx="1"/>
          </p:nvPr>
        </p:nvSpPr>
        <p:spPr>
          <a:xfrm>
            <a:off x="807559" y="2340864"/>
            <a:ext cx="6690843" cy="3793237"/>
          </a:xfrm>
        </p:spPr>
        <p:txBody>
          <a:bodyPr>
            <a:normAutofit/>
          </a:bodyPr>
          <a:lstStyle/>
          <a:p>
            <a:r>
              <a:rPr lang="en-US" sz="2000" dirty="0">
                <a:solidFill>
                  <a:srgbClr val="FFFFFF"/>
                </a:solidFill>
              </a:rPr>
              <a:t>Normally when you enter supplement for SM employees, it doesn’t have an impact on pay</a:t>
            </a:r>
          </a:p>
          <a:p>
            <a:r>
              <a:rPr lang="en-US" sz="2000" dirty="0">
                <a:solidFill>
                  <a:srgbClr val="FFFFFF"/>
                </a:solidFill>
              </a:rPr>
              <a:t>NYPFL supplement time off types will pay supplement above and beyond regular rate</a:t>
            </a:r>
          </a:p>
          <a:p>
            <a:r>
              <a:rPr lang="en-US" sz="2000" dirty="0">
                <a:solidFill>
                  <a:srgbClr val="FFFFFF"/>
                </a:solidFill>
              </a:rPr>
              <a:t>Check the payroll calendar.  Be sure to submit time before SM check is calced.</a:t>
            </a:r>
          </a:p>
          <a:p>
            <a:r>
              <a:rPr lang="en-US" sz="2000" dirty="0">
                <a:solidFill>
                  <a:srgbClr val="FFFFFF"/>
                </a:solidFill>
              </a:rPr>
              <a:t>Supplement entered on time = paid on time</a:t>
            </a:r>
          </a:p>
        </p:txBody>
      </p:sp>
      <p:pic>
        <p:nvPicPr>
          <p:cNvPr id="4098" name="Picture 2" descr="The Leakey Foundation | Important Information for Current Leakey Foundation  Grant Recipients">
            <a:extLst>
              <a:ext uri="{FF2B5EF4-FFF2-40B4-BE49-F238E27FC236}">
                <a16:creationId xmlns:a16="http://schemas.microsoft.com/office/drawing/2014/main" id="{EA521699-9359-4B17-B946-0A3331CFDD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6761" y="2049354"/>
            <a:ext cx="3053422" cy="305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1204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B2C5F-8C64-4FB9-A75A-47408C0FF0B1}"/>
              </a:ext>
            </a:extLst>
          </p:cNvPr>
          <p:cNvSpPr>
            <a:spLocks noGrp="1"/>
          </p:cNvSpPr>
          <p:nvPr>
            <p:ph type="title"/>
          </p:nvPr>
        </p:nvSpPr>
        <p:spPr>
          <a:xfrm>
            <a:off x="581192" y="800930"/>
            <a:ext cx="3568661" cy="2256390"/>
          </a:xfrm>
        </p:spPr>
        <p:txBody>
          <a:bodyPr anchor="ctr">
            <a:normAutofit/>
          </a:bodyPr>
          <a:lstStyle/>
          <a:p>
            <a:r>
              <a:rPr lang="en-US" dirty="0"/>
              <a:t>Daily rate of pay  for Salaried employees</a:t>
            </a:r>
          </a:p>
        </p:txBody>
      </p:sp>
      <p:sp>
        <p:nvSpPr>
          <p:cNvPr id="11" name="Rectangle 10">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D7A9544-297D-4FCC-95BD-257D188320A6}"/>
              </a:ext>
            </a:extLst>
          </p:cNvPr>
          <p:cNvSpPr>
            <a:spLocks noGrp="1"/>
          </p:cNvSpPr>
          <p:nvPr>
            <p:ph idx="1"/>
          </p:nvPr>
        </p:nvSpPr>
        <p:spPr>
          <a:xfrm>
            <a:off x="4561870" y="800930"/>
            <a:ext cx="7183597" cy="2628070"/>
          </a:xfrm>
        </p:spPr>
        <p:txBody>
          <a:bodyPr>
            <a:normAutofit fontScale="92500" lnSpcReduction="20000"/>
          </a:bodyPr>
          <a:lstStyle/>
          <a:p>
            <a:pPr>
              <a:lnSpc>
                <a:spcPct val="110000"/>
              </a:lnSpc>
              <a:defRPr/>
            </a:pPr>
            <a:endParaRPr lang="en-US" sz="1400" b="1" dirty="0">
              <a:latin typeface="Calibri" panose="020F0502020204030204"/>
            </a:endParaRPr>
          </a:p>
          <a:p>
            <a:pPr marL="0" marR="0" indent="0">
              <a:lnSpc>
                <a:spcPct val="110000"/>
              </a:lnSpc>
              <a:spcBef>
                <a:spcPts val="0"/>
              </a:spcBef>
              <a:spcAft>
                <a:spcPts val="0"/>
              </a:spcAft>
              <a:buNone/>
            </a:pPr>
            <a:r>
              <a:rPr lang="en-US" sz="1800" b="1" dirty="0">
                <a:effectLst/>
                <a:latin typeface="Arial Nova Light" panose="020B0304020202020204" pitchFamily="34" charset="0"/>
                <a:ea typeface="Times New Roman" panose="02020603050405020304" pitchFamily="18" charset="0"/>
                <a:cs typeface="Calibri" panose="020F0502020204030204" pitchFamily="34" charset="0"/>
              </a:rPr>
              <a:t>Daily Rate – Variances Between Paychecks for Semi-Monthly (SM) Workers</a:t>
            </a:r>
            <a:endParaRPr lang="en-US" sz="1800" b="1" dirty="0">
              <a:latin typeface="Arial Nova Light" panose="020B030402020202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1800" dirty="0">
                <a:effectLst/>
                <a:latin typeface="Arial Nova Light" panose="020B0304020202020204" pitchFamily="34" charset="0"/>
                <a:ea typeface="Calibri" panose="020F0502020204030204" pitchFamily="34" charset="0"/>
                <a:cs typeface="Calibri" panose="020F0502020204030204" pitchFamily="34" charset="0"/>
              </a:rPr>
              <a:t>SM workers may see differences from paycheck to paycheck once we convert to a daily rate.  This is because the number of working days in each pay period can vary.  Over the course of the claim this will balance out, but is different from the constant benefit level </a:t>
            </a:r>
            <a:r>
              <a:rPr lang="en-US" sz="1800" dirty="0">
                <a:latin typeface="Arial Nova Light" panose="020B0304020202020204" pitchFamily="34" charset="0"/>
                <a:ea typeface="Calibri" panose="020F0502020204030204" pitchFamily="34" charset="0"/>
                <a:cs typeface="Calibri" panose="020F0502020204030204" pitchFamily="34" charset="0"/>
              </a:rPr>
              <a:t>across pay periods</a:t>
            </a:r>
            <a:r>
              <a:rPr lang="en-US" sz="1800" dirty="0">
                <a:effectLst/>
                <a:latin typeface="Arial Nova Light" panose="020B0304020202020204" pitchFamily="34" charset="0"/>
                <a:ea typeface="Calibri" panose="020F0502020204030204" pitchFamily="34" charset="0"/>
                <a:cs typeface="Calibri" panose="020F0502020204030204" pitchFamily="34" charset="0"/>
              </a:rPr>
              <a:t> today.</a:t>
            </a:r>
          </a:p>
          <a:p>
            <a:pPr marL="0" marR="0" indent="0">
              <a:lnSpc>
                <a:spcPct val="110000"/>
              </a:lnSpc>
              <a:spcBef>
                <a:spcPts val="0"/>
              </a:spcBef>
              <a:spcAft>
                <a:spcPts val="800"/>
              </a:spcAft>
              <a:buNone/>
            </a:pPr>
            <a:endParaRPr lang="en-US" sz="1800" dirty="0">
              <a:effectLst/>
              <a:latin typeface="Arial Nova Light" panose="020B03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n-US" sz="1800" b="1" i="1" dirty="0">
                <a:effectLst/>
                <a:latin typeface="Arial Nova Light" panose="020B0304020202020204" pitchFamily="34" charset="0"/>
                <a:ea typeface="Calibri" panose="020F0502020204030204" pitchFamily="34" charset="0"/>
                <a:cs typeface="Calibri" panose="020F0502020204030204" pitchFamily="34" charset="0"/>
              </a:rPr>
              <a:t>Example for $78k salary worker; with current rate converted to an equivalent NYPFL daily rate of $200/day:</a:t>
            </a:r>
            <a:endParaRPr lang="en-US" sz="1800" dirty="0">
              <a:effectLst/>
              <a:latin typeface="Arial Nova Light" panose="020B030402020202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1400" dirty="0"/>
          </a:p>
        </p:txBody>
      </p:sp>
      <p:pic>
        <p:nvPicPr>
          <p:cNvPr id="4" name="Picture 3">
            <a:extLst>
              <a:ext uri="{FF2B5EF4-FFF2-40B4-BE49-F238E27FC236}">
                <a16:creationId xmlns:a16="http://schemas.microsoft.com/office/drawing/2014/main" id="{1A84E2C3-AFAF-45E5-87A3-77FC928301D3}"/>
              </a:ext>
            </a:extLst>
          </p:cNvPr>
          <p:cNvPicPr>
            <a:picLocks noChangeAspect="1"/>
          </p:cNvPicPr>
          <p:nvPr/>
        </p:nvPicPr>
        <p:blipFill>
          <a:blip r:embed="rId2"/>
          <a:stretch>
            <a:fillRect/>
          </a:stretch>
        </p:blipFill>
        <p:spPr>
          <a:xfrm>
            <a:off x="447998" y="3373077"/>
            <a:ext cx="11297469" cy="2824367"/>
          </a:xfrm>
          <a:prstGeom prst="rect">
            <a:avLst/>
          </a:prstGeom>
        </p:spPr>
      </p:pic>
    </p:spTree>
    <p:extLst>
      <p:ext uri="{BB962C8B-B14F-4D97-AF65-F5344CB8AC3E}">
        <p14:creationId xmlns:p14="http://schemas.microsoft.com/office/powerpoint/2010/main" val="155837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7772F7-48DC-4F2B-B77B-13F05E1B75FC}"/>
              </a:ext>
            </a:extLst>
          </p:cNvPr>
          <p:cNvSpPr>
            <a:spLocks noGrp="1"/>
          </p:cNvSpPr>
          <p:nvPr>
            <p:ph type="title"/>
          </p:nvPr>
        </p:nvSpPr>
        <p:spPr>
          <a:xfrm>
            <a:off x="609906" y="702155"/>
            <a:ext cx="3568661" cy="1269713"/>
          </a:xfrm>
        </p:spPr>
        <p:txBody>
          <a:bodyPr>
            <a:normAutofit/>
          </a:bodyPr>
          <a:lstStyle/>
          <a:p>
            <a:r>
              <a:rPr lang="en-US" dirty="0"/>
              <a:t>Supplement calculator</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49355C-B84E-4CEA-9C16-8F61D23F5680}"/>
              </a:ext>
            </a:extLst>
          </p:cNvPr>
          <p:cNvSpPr>
            <a:spLocks noGrp="1"/>
          </p:cNvSpPr>
          <p:nvPr>
            <p:ph idx="1"/>
          </p:nvPr>
        </p:nvSpPr>
        <p:spPr>
          <a:xfrm>
            <a:off x="609906" y="2340864"/>
            <a:ext cx="3568661" cy="3634486"/>
          </a:xfrm>
        </p:spPr>
        <p:txBody>
          <a:bodyPr>
            <a:normAutofit/>
          </a:bodyPr>
          <a:lstStyle/>
          <a:p>
            <a:r>
              <a:rPr lang="en-US" sz="2000" dirty="0"/>
              <a:t>Additional tool available to help calculate the amount of supplement &amp; impact on pay (if needed)</a:t>
            </a:r>
          </a:p>
          <a:p>
            <a:r>
              <a:rPr lang="en-US" sz="2000" dirty="0"/>
              <a:t>Available to the employee on leave, HR&amp; Pay Reps</a:t>
            </a:r>
          </a:p>
          <a:p>
            <a:r>
              <a:rPr lang="en-US" sz="2000" dirty="0"/>
              <a:t>Engage sliders to see different supplement/pay scenarios</a:t>
            </a:r>
          </a:p>
        </p:txBody>
      </p:sp>
      <p:pic>
        <p:nvPicPr>
          <p:cNvPr id="4" name="Picture 3">
            <a:extLst>
              <a:ext uri="{FF2B5EF4-FFF2-40B4-BE49-F238E27FC236}">
                <a16:creationId xmlns:a16="http://schemas.microsoft.com/office/drawing/2014/main" id="{327BC178-352C-48E8-A1B1-7C78CB1DCB56}"/>
              </a:ext>
            </a:extLst>
          </p:cNvPr>
          <p:cNvPicPr>
            <a:picLocks noChangeAspect="1"/>
          </p:cNvPicPr>
          <p:nvPr/>
        </p:nvPicPr>
        <p:blipFill>
          <a:blip r:embed="rId2"/>
          <a:stretch>
            <a:fillRect/>
          </a:stretch>
        </p:blipFill>
        <p:spPr>
          <a:xfrm>
            <a:off x="4645799" y="1657907"/>
            <a:ext cx="6735272" cy="4192706"/>
          </a:xfrm>
          <a:prstGeom prst="rect">
            <a:avLst/>
          </a:prstGeom>
        </p:spPr>
      </p:pic>
      <p:pic>
        <p:nvPicPr>
          <p:cNvPr id="7" name="Picture 6" descr="check-this-out-arrow - Checked and Set - Airline Pilot Consultation Services">
            <a:extLst>
              <a:ext uri="{FF2B5EF4-FFF2-40B4-BE49-F238E27FC236}">
                <a16:creationId xmlns:a16="http://schemas.microsoft.com/office/drawing/2014/main" id="{2E15F424-AA0D-40BC-A8D2-FFB180CE2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859"/>
          <a:stretch/>
        </p:blipFill>
        <p:spPr bwMode="auto">
          <a:xfrm>
            <a:off x="8523571" y="743070"/>
            <a:ext cx="2857500" cy="118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5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7772F7-48DC-4F2B-B77B-13F05E1B75FC}"/>
              </a:ext>
            </a:extLst>
          </p:cNvPr>
          <p:cNvSpPr>
            <a:spLocks noGrp="1"/>
          </p:cNvSpPr>
          <p:nvPr>
            <p:ph type="title"/>
          </p:nvPr>
        </p:nvSpPr>
        <p:spPr>
          <a:xfrm>
            <a:off x="807559" y="938022"/>
            <a:ext cx="6647905" cy="777656"/>
          </a:xfrm>
        </p:spPr>
        <p:txBody>
          <a:bodyPr>
            <a:normAutofit/>
          </a:bodyPr>
          <a:lstStyle/>
          <a:p>
            <a:r>
              <a:rPr lang="en-US" dirty="0">
                <a:solidFill>
                  <a:srgbClr val="FFFFFF"/>
                </a:solidFill>
              </a:rPr>
              <a:t>Time off validations</a:t>
            </a:r>
          </a:p>
        </p:txBody>
      </p:sp>
      <p:sp>
        <p:nvSpPr>
          <p:cNvPr id="75" name="Rectangle 74">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49355C-B84E-4CEA-9C16-8F61D23F5680}"/>
              </a:ext>
            </a:extLst>
          </p:cNvPr>
          <p:cNvSpPr>
            <a:spLocks noGrp="1"/>
          </p:cNvSpPr>
          <p:nvPr>
            <p:ph idx="1"/>
          </p:nvPr>
        </p:nvSpPr>
        <p:spPr>
          <a:xfrm>
            <a:off x="807559" y="2340864"/>
            <a:ext cx="6690843" cy="3793237"/>
          </a:xfrm>
        </p:spPr>
        <p:txBody>
          <a:bodyPr>
            <a:normAutofit fontScale="92500" lnSpcReduction="20000"/>
          </a:bodyPr>
          <a:lstStyle/>
          <a:p>
            <a:r>
              <a:rPr lang="en-US" sz="2000" dirty="0">
                <a:solidFill>
                  <a:srgbClr val="FFFFFF"/>
                </a:solidFill>
              </a:rPr>
              <a:t>Safeguards in place to ensure the employee is paid correctly</a:t>
            </a:r>
          </a:p>
          <a:p>
            <a:r>
              <a:rPr lang="en-US" sz="2000" dirty="0">
                <a:solidFill>
                  <a:srgbClr val="FFFFFF"/>
                </a:solidFill>
              </a:rPr>
              <a:t>Some common things to consider if you’re getting an error:</a:t>
            </a:r>
          </a:p>
          <a:p>
            <a:pPr lvl="1"/>
            <a:r>
              <a:rPr lang="en-US" sz="1900" dirty="0">
                <a:solidFill>
                  <a:srgbClr val="FFFFFF"/>
                </a:solidFill>
              </a:rPr>
              <a:t>Time worked cannot be entered on a NYPFL day (unless overnight employee)</a:t>
            </a:r>
          </a:p>
          <a:p>
            <a:pPr lvl="1"/>
            <a:r>
              <a:rPr lang="en-US" sz="1900" dirty="0">
                <a:solidFill>
                  <a:srgbClr val="FFFFFF"/>
                </a:solidFill>
              </a:rPr>
              <a:t>Regular vacation and HAP cannot be used on a NYPFL day for SM employees (use NYPFL vacation and HAP)</a:t>
            </a:r>
          </a:p>
          <a:p>
            <a:pPr lvl="1"/>
            <a:r>
              <a:rPr lang="en-US" sz="1900" dirty="0">
                <a:solidFill>
                  <a:srgbClr val="FFFFFF"/>
                </a:solidFill>
              </a:rPr>
              <a:t>NYPFL days can only be entered under the effective date range for the leave</a:t>
            </a:r>
          </a:p>
          <a:p>
            <a:pPr lvl="1"/>
            <a:r>
              <a:rPr lang="en-US" sz="1900" dirty="0">
                <a:solidFill>
                  <a:srgbClr val="FFFFFF"/>
                </a:solidFill>
              </a:rPr>
              <a:t>NYPFL time off must be entered as 1 day for each day used (this will default)</a:t>
            </a:r>
          </a:p>
          <a:p>
            <a:pPr lvl="1"/>
            <a:endParaRPr lang="en-US" dirty="0">
              <a:solidFill>
                <a:srgbClr val="FFFFFF"/>
              </a:solidFill>
            </a:endParaRPr>
          </a:p>
          <a:p>
            <a:pPr lvl="1"/>
            <a:endParaRPr lang="en-US" dirty="0">
              <a:solidFill>
                <a:srgbClr val="FFFFFF"/>
              </a:solidFill>
            </a:endParaRPr>
          </a:p>
        </p:txBody>
      </p:sp>
      <p:pic>
        <p:nvPicPr>
          <p:cNvPr id="1026" name="Picture 2" descr="Orange exclamation icon - Free orange exclamation icons">
            <a:extLst>
              <a:ext uri="{FF2B5EF4-FFF2-40B4-BE49-F238E27FC236}">
                <a16:creationId xmlns:a16="http://schemas.microsoft.com/office/drawing/2014/main" id="{9C829F92-8E91-4416-A939-4DFAD2875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412" y="2340864"/>
            <a:ext cx="2518029" cy="251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374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4499-E2AD-467B-A7FC-F6233738477D}"/>
              </a:ext>
            </a:extLst>
          </p:cNvPr>
          <p:cNvSpPr>
            <a:spLocks noGrp="1"/>
          </p:cNvSpPr>
          <p:nvPr>
            <p:ph type="title"/>
          </p:nvPr>
        </p:nvSpPr>
        <p:spPr>
          <a:xfrm>
            <a:off x="581192" y="702156"/>
            <a:ext cx="11029616" cy="721291"/>
          </a:xfrm>
        </p:spPr>
        <p:txBody>
          <a:bodyPr/>
          <a:lstStyle/>
          <a:p>
            <a:r>
              <a:rPr lang="en-US" dirty="0"/>
              <a:t>Agenda	</a:t>
            </a:r>
          </a:p>
        </p:txBody>
      </p:sp>
      <p:sp>
        <p:nvSpPr>
          <p:cNvPr id="3" name="Content Placeholder 2">
            <a:extLst>
              <a:ext uri="{FF2B5EF4-FFF2-40B4-BE49-F238E27FC236}">
                <a16:creationId xmlns:a16="http://schemas.microsoft.com/office/drawing/2014/main" id="{96A97DA2-1A3F-4F75-8509-FA12D426AE4D}"/>
              </a:ext>
            </a:extLst>
          </p:cNvPr>
          <p:cNvSpPr>
            <a:spLocks noGrp="1"/>
          </p:cNvSpPr>
          <p:nvPr>
            <p:ph idx="1"/>
          </p:nvPr>
        </p:nvSpPr>
        <p:spPr>
          <a:xfrm>
            <a:off x="581192" y="1564848"/>
            <a:ext cx="11029615" cy="4817097"/>
          </a:xfrm>
        </p:spPr>
        <p:txBody>
          <a:bodyPr>
            <a:normAutofit fontScale="92500" lnSpcReduction="10000"/>
          </a:bodyPr>
          <a:lstStyle/>
          <a:p>
            <a:r>
              <a:rPr lang="en-US" sz="2000" dirty="0"/>
              <a:t>Welcome</a:t>
            </a:r>
          </a:p>
          <a:p>
            <a:r>
              <a:rPr lang="en-US" sz="2000" dirty="0"/>
              <a:t>Background</a:t>
            </a:r>
          </a:p>
          <a:p>
            <a:r>
              <a:rPr lang="en-US" sz="2000" dirty="0"/>
              <a:t>NYPFL Overview</a:t>
            </a:r>
          </a:p>
          <a:p>
            <a:pPr lvl="1"/>
            <a:r>
              <a:rPr lang="en-US" sz="1800" dirty="0"/>
              <a:t>First Steps</a:t>
            </a:r>
          </a:p>
          <a:p>
            <a:pPr lvl="1"/>
            <a:r>
              <a:rPr lang="en-US" sz="1800" dirty="0"/>
              <a:t>Work Schedules </a:t>
            </a:r>
          </a:p>
          <a:p>
            <a:pPr lvl="1"/>
            <a:r>
              <a:rPr lang="en-US" sz="1800" dirty="0"/>
              <a:t>Shadow Leave</a:t>
            </a:r>
          </a:p>
          <a:p>
            <a:pPr lvl="1"/>
            <a:r>
              <a:rPr lang="en-US" sz="1800" dirty="0"/>
              <a:t>Compensation Plan</a:t>
            </a:r>
          </a:p>
          <a:p>
            <a:pPr lvl="1"/>
            <a:r>
              <a:rPr lang="en-US" sz="1800" dirty="0"/>
              <a:t>Keeping Track of NYPFL Days</a:t>
            </a:r>
          </a:p>
          <a:p>
            <a:pPr lvl="1"/>
            <a:r>
              <a:rPr lang="en-US" sz="1800" dirty="0"/>
              <a:t>Supplement</a:t>
            </a:r>
          </a:p>
          <a:p>
            <a:r>
              <a:rPr lang="en-US" sz="2200" dirty="0"/>
              <a:t>Timeline</a:t>
            </a:r>
          </a:p>
          <a:p>
            <a:r>
              <a:rPr lang="en-US" sz="2200" dirty="0"/>
              <a:t>Additional Resources</a:t>
            </a:r>
          </a:p>
        </p:txBody>
      </p:sp>
    </p:spTree>
    <p:extLst>
      <p:ext uri="{BB962C8B-B14F-4D97-AF65-F5344CB8AC3E}">
        <p14:creationId xmlns:p14="http://schemas.microsoft.com/office/powerpoint/2010/main" val="245278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AC5F0A-2280-4C93-AA25-985B09E4DC4E}"/>
              </a:ext>
            </a:extLst>
          </p:cNvPr>
          <p:cNvSpPr>
            <a:spLocks noGrp="1"/>
          </p:cNvSpPr>
          <p:nvPr>
            <p:ph type="title"/>
          </p:nvPr>
        </p:nvSpPr>
        <p:spPr>
          <a:xfrm>
            <a:off x="666176" y="548640"/>
            <a:ext cx="3259016" cy="1462692"/>
          </a:xfrm>
        </p:spPr>
        <p:txBody>
          <a:bodyPr>
            <a:normAutofit/>
          </a:bodyPr>
          <a:lstStyle/>
          <a:p>
            <a:r>
              <a:rPr lang="en-US" dirty="0">
                <a:solidFill>
                  <a:srgbClr val="FFFFFF"/>
                </a:solidFill>
              </a:rPr>
              <a:t>Viewing time/Time off totals (BW Employees)</a:t>
            </a:r>
          </a:p>
        </p:txBody>
      </p:sp>
      <p:sp>
        <p:nvSpPr>
          <p:cNvPr id="13" name="Rectangle 1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53222FE-638C-4051-9A37-CD1DE86CC7E4}"/>
              </a:ext>
            </a:extLst>
          </p:cNvPr>
          <p:cNvSpPr>
            <a:spLocks noGrp="1"/>
          </p:cNvSpPr>
          <p:nvPr>
            <p:ph idx="1"/>
          </p:nvPr>
        </p:nvSpPr>
        <p:spPr>
          <a:xfrm>
            <a:off x="733792" y="2102772"/>
            <a:ext cx="3123783" cy="4188124"/>
          </a:xfrm>
        </p:spPr>
        <p:txBody>
          <a:bodyPr anchor="t">
            <a:normAutofit fontScale="92500" lnSpcReduction="10000"/>
          </a:bodyPr>
          <a:lstStyle/>
          <a:p>
            <a:pPr>
              <a:lnSpc>
                <a:spcPct val="110000"/>
              </a:lnSpc>
            </a:pPr>
            <a:r>
              <a:rPr lang="en-US" sz="2100" dirty="0">
                <a:solidFill>
                  <a:srgbClr val="FFFFFF"/>
                </a:solidFill>
              </a:rPr>
              <a:t>View the timecard to view NYPFL days along with hours totals</a:t>
            </a:r>
          </a:p>
          <a:p>
            <a:pPr>
              <a:lnSpc>
                <a:spcPct val="110000"/>
              </a:lnSpc>
            </a:pPr>
            <a:r>
              <a:rPr lang="en-US" sz="2100" dirty="0">
                <a:solidFill>
                  <a:srgbClr val="FFFFFF"/>
                </a:solidFill>
              </a:rPr>
              <a:t>Won’t be an even forty hours per week when NYPFL is used (ex: 32 hours, 1 NYPFL day)</a:t>
            </a:r>
          </a:p>
          <a:p>
            <a:pPr>
              <a:lnSpc>
                <a:spcPct val="110000"/>
              </a:lnSpc>
            </a:pPr>
            <a:r>
              <a:rPr lang="en-US" sz="2100" dirty="0">
                <a:solidFill>
                  <a:srgbClr val="FFFFFF"/>
                </a:solidFill>
              </a:rPr>
              <a:t>Mass review:</a:t>
            </a:r>
          </a:p>
          <a:p>
            <a:pPr lvl="1">
              <a:lnSpc>
                <a:spcPct val="110000"/>
              </a:lnSpc>
            </a:pPr>
            <a:r>
              <a:rPr lang="en-US" sz="1800" dirty="0">
                <a:solidFill>
                  <a:srgbClr val="FFFFFF"/>
                </a:solidFill>
              </a:rPr>
              <a:t>Pay Rep reports updated to include a NYPFL Days column to view NYPFL days in tandem with hours </a:t>
            </a:r>
          </a:p>
        </p:txBody>
      </p:sp>
      <p:pic>
        <p:nvPicPr>
          <p:cNvPr id="4" name="Picture 3">
            <a:extLst>
              <a:ext uri="{FF2B5EF4-FFF2-40B4-BE49-F238E27FC236}">
                <a16:creationId xmlns:a16="http://schemas.microsoft.com/office/drawing/2014/main" id="{A07BBC3F-C350-4F54-B3FF-616E7A42CEE3}"/>
              </a:ext>
            </a:extLst>
          </p:cNvPr>
          <p:cNvPicPr/>
          <p:nvPr/>
        </p:nvPicPr>
        <p:blipFill rotWithShape="1">
          <a:blip r:embed="rId2"/>
          <a:srcRect r="49776" b="1"/>
          <a:stretch/>
        </p:blipFill>
        <p:spPr bwMode="auto">
          <a:xfrm>
            <a:off x="4241830" y="601200"/>
            <a:ext cx="7503636" cy="5789365"/>
          </a:xfrm>
          <a:prstGeom prst="rect">
            <a:avLst/>
          </a:prstGeom>
          <a:extLst>
            <a:ext uri="{53640926-AAD7-44D8-BBD7-CCE9431645EC}">
              <a14:shadowObscured xmlns:a14="http://schemas.microsoft.com/office/drawing/2010/main"/>
            </a:ext>
          </a:extLst>
        </p:spPr>
      </p:pic>
      <p:sp>
        <p:nvSpPr>
          <p:cNvPr id="14" name="Oval 13">
            <a:extLst>
              <a:ext uri="{FF2B5EF4-FFF2-40B4-BE49-F238E27FC236}">
                <a16:creationId xmlns:a16="http://schemas.microsoft.com/office/drawing/2014/main" id="{39721777-A58A-4379-B0CF-676A2C3CFC51}"/>
              </a:ext>
            </a:extLst>
          </p:cNvPr>
          <p:cNvSpPr/>
          <p:nvPr/>
        </p:nvSpPr>
        <p:spPr>
          <a:xfrm>
            <a:off x="4596388" y="4087412"/>
            <a:ext cx="1996323" cy="7893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051262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8">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4" name="Rectangle 19">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5" name="Rectangle 2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C6AA3AD-1508-42CA-A623-C768BA3C9228}"/>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a:solidFill>
                  <a:srgbClr val="FFFFFF"/>
                </a:solidFill>
              </a:rPr>
              <a:t>Timeline</a:t>
            </a:r>
          </a:p>
        </p:txBody>
      </p:sp>
      <p:graphicFrame>
        <p:nvGraphicFramePr>
          <p:cNvPr id="4" name="Content Placeholder 3">
            <a:extLst>
              <a:ext uri="{FF2B5EF4-FFF2-40B4-BE49-F238E27FC236}">
                <a16:creationId xmlns:a16="http://schemas.microsoft.com/office/drawing/2014/main" id="{3C266186-2753-44C2-B08A-F913F100EC90}"/>
              </a:ext>
            </a:extLst>
          </p:cNvPr>
          <p:cNvGraphicFramePr>
            <a:graphicFrameLocks noGrp="1"/>
          </p:cNvGraphicFramePr>
          <p:nvPr>
            <p:ph idx="1"/>
            <p:extLst>
              <p:ext uri="{D42A27DB-BD31-4B8C-83A1-F6EECF244321}">
                <p14:modId xmlns:p14="http://schemas.microsoft.com/office/powerpoint/2010/main" val="244650256"/>
              </p:ext>
            </p:extLst>
          </p:nvPr>
        </p:nvGraphicFramePr>
        <p:xfrm>
          <a:off x="4551935" y="513485"/>
          <a:ext cx="7193531" cy="5878848"/>
        </p:xfrm>
        <a:graphic>
          <a:graphicData uri="http://schemas.openxmlformats.org/drawingml/2006/table">
            <a:tbl>
              <a:tblPr firstRow="1" bandRow="1"/>
              <a:tblGrid>
                <a:gridCol w="2632251">
                  <a:extLst>
                    <a:ext uri="{9D8B030D-6E8A-4147-A177-3AD203B41FA5}">
                      <a16:colId xmlns:a16="http://schemas.microsoft.com/office/drawing/2014/main" val="3297352069"/>
                    </a:ext>
                  </a:extLst>
                </a:gridCol>
                <a:gridCol w="1253764">
                  <a:extLst>
                    <a:ext uri="{9D8B030D-6E8A-4147-A177-3AD203B41FA5}">
                      <a16:colId xmlns:a16="http://schemas.microsoft.com/office/drawing/2014/main" val="2912699263"/>
                    </a:ext>
                  </a:extLst>
                </a:gridCol>
                <a:gridCol w="3307516">
                  <a:extLst>
                    <a:ext uri="{9D8B030D-6E8A-4147-A177-3AD203B41FA5}">
                      <a16:colId xmlns:a16="http://schemas.microsoft.com/office/drawing/2014/main" val="2011233207"/>
                    </a:ext>
                  </a:extLst>
                </a:gridCol>
              </a:tblGrid>
              <a:tr h="249509">
                <a:tc>
                  <a:txBody>
                    <a:bodyPr/>
                    <a:lstStyle/>
                    <a:p>
                      <a:pPr marL="0" marR="0" fontAlgn="t">
                        <a:spcBef>
                          <a:spcPts val="0"/>
                        </a:spcBef>
                        <a:spcAft>
                          <a:spcPts val="0"/>
                        </a:spcAft>
                      </a:pPr>
                      <a:r>
                        <a:rPr lang="en-US" sz="1600" b="1">
                          <a:effectLst/>
                          <a:latin typeface="+mn-lt"/>
                        </a:rPr>
                        <a:t>Description</a:t>
                      </a:r>
                      <a:endParaRPr lang="en-US" sz="1600">
                        <a:effectLst/>
                        <a:latin typeface="+mn-lt"/>
                      </a:endParaRP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1">
                          <a:effectLst/>
                          <a:latin typeface="+mn-lt"/>
                        </a:rPr>
                        <a:t>Timeline</a:t>
                      </a:r>
                      <a:endParaRPr lang="en-US" sz="1600">
                        <a:effectLst/>
                        <a:latin typeface="+mn-lt"/>
                      </a:endParaRP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1" dirty="0">
                          <a:effectLst/>
                          <a:latin typeface="+mn-lt"/>
                        </a:rPr>
                        <a:t>Comments</a:t>
                      </a:r>
                      <a:endParaRPr lang="en-US" sz="1600" dirty="0">
                        <a:effectLst/>
                        <a:latin typeface="+mn-lt"/>
                      </a:endParaRP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61301360"/>
                  </a:ext>
                </a:extLst>
              </a:tr>
              <a:tr h="648966">
                <a:tc>
                  <a:txBody>
                    <a:bodyPr/>
                    <a:lstStyle/>
                    <a:p>
                      <a:pPr marL="0" marR="0" fontAlgn="t">
                        <a:spcBef>
                          <a:spcPts val="0"/>
                        </a:spcBef>
                        <a:spcAft>
                          <a:spcPts val="0"/>
                        </a:spcAft>
                      </a:pPr>
                      <a:r>
                        <a:rPr lang="en-US" sz="1600" dirty="0">
                          <a:effectLst/>
                          <a:latin typeface="+mn-lt"/>
                        </a:rPr>
                        <a:t>Project Team enables new NYPFL Design in Workday Production</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effectLst/>
                          <a:latin typeface="+mn-lt"/>
                        </a:rPr>
                        <a:t>1/4/2021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742950" lvl="1" indent="-285750" rtl="0" fontAlgn="ctr">
                        <a:spcBef>
                          <a:spcPts val="0"/>
                        </a:spcBef>
                        <a:spcAft>
                          <a:spcPts val="0"/>
                        </a:spcAft>
                        <a:buFont typeface="Arial" panose="020B0604020202020204" pitchFamily="34" charset="0"/>
                        <a:buChar char="•"/>
                      </a:pPr>
                      <a:r>
                        <a:rPr lang="en-US" sz="1600" dirty="0">
                          <a:effectLst/>
                          <a:latin typeface="+mn-lt"/>
                        </a:rPr>
                        <a:t>Employees will have new rate applied starting January 1 for any days on NYPFL</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057368774"/>
                  </a:ext>
                </a:extLst>
              </a:tr>
              <a:tr h="934292">
                <a:tc>
                  <a:txBody>
                    <a:bodyPr/>
                    <a:lstStyle/>
                    <a:p>
                      <a:pPr marL="0" marR="0" fontAlgn="t">
                        <a:spcBef>
                          <a:spcPts val="0"/>
                        </a:spcBef>
                        <a:spcAft>
                          <a:spcPts val="0"/>
                        </a:spcAft>
                      </a:pPr>
                      <a:r>
                        <a:rPr lang="en-US" sz="1600">
                          <a:effectLst/>
                          <a:latin typeface="+mn-lt"/>
                        </a:rPr>
                        <a:t>Employees transitioned to new NYPFL leave type</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effectLst/>
                          <a:latin typeface="+mn-lt"/>
                        </a:rPr>
                        <a:t>1/5/2021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742950" lvl="1" indent="-285750" rtl="0" fontAlgn="ctr">
                        <a:spcBef>
                          <a:spcPts val="0"/>
                        </a:spcBef>
                        <a:spcAft>
                          <a:spcPts val="0"/>
                        </a:spcAft>
                        <a:buFont typeface="Arial" panose="020B0604020202020204" pitchFamily="34" charset="0"/>
                        <a:buChar char="•"/>
                      </a:pPr>
                      <a:r>
                        <a:rPr lang="en-US" sz="1600" dirty="0">
                          <a:effectLst/>
                          <a:latin typeface="+mn-lt"/>
                        </a:rPr>
                        <a:t>HRIS returns employees from existing NYPFL leave type</a:t>
                      </a:r>
                    </a:p>
                    <a:p>
                      <a:pPr marL="742950" lvl="1" indent="-285750" rtl="0" fontAlgn="ctr">
                        <a:spcBef>
                          <a:spcPts val="0"/>
                        </a:spcBef>
                        <a:spcAft>
                          <a:spcPts val="0"/>
                        </a:spcAft>
                        <a:buFont typeface="Arial" panose="020B0604020202020204" pitchFamily="34" charset="0"/>
                        <a:buChar char="•"/>
                      </a:pPr>
                      <a:r>
                        <a:rPr lang="en-US" sz="1600" dirty="0">
                          <a:effectLst/>
                          <a:latin typeface="+mn-lt"/>
                        </a:rPr>
                        <a:t>HRIS places all employees with open claims on the new NYPFL leave type</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00134227"/>
                  </a:ext>
                </a:extLst>
              </a:tr>
              <a:tr h="392172">
                <a:tc>
                  <a:txBody>
                    <a:bodyPr/>
                    <a:lstStyle/>
                    <a:p>
                      <a:pPr marL="0" marR="0" fontAlgn="t">
                        <a:spcBef>
                          <a:spcPts val="0"/>
                        </a:spcBef>
                        <a:spcAft>
                          <a:spcPts val="0"/>
                        </a:spcAft>
                      </a:pPr>
                      <a:r>
                        <a:rPr lang="en-US" sz="1600" b="1" dirty="0">
                          <a:solidFill>
                            <a:srgbClr val="00B050"/>
                          </a:solidFill>
                          <a:effectLst/>
                          <a:latin typeface="+mn-lt"/>
                        </a:rPr>
                        <a:t>Pay Reps/HR Reps/Manager time entry window</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1" dirty="0">
                          <a:solidFill>
                            <a:srgbClr val="00B050"/>
                          </a:solidFill>
                          <a:effectLst/>
                          <a:latin typeface="+mn-lt"/>
                        </a:rPr>
                        <a:t>BW: 1/6-1/13</a:t>
                      </a:r>
                    </a:p>
                    <a:p>
                      <a:pPr marL="0" marR="0" fontAlgn="t">
                        <a:spcBef>
                          <a:spcPts val="0"/>
                        </a:spcBef>
                        <a:spcAft>
                          <a:spcPts val="0"/>
                        </a:spcAft>
                      </a:pPr>
                      <a:r>
                        <a:rPr lang="en-US" sz="1600" b="1" dirty="0">
                          <a:solidFill>
                            <a:srgbClr val="00B050"/>
                          </a:solidFill>
                          <a:effectLst/>
                          <a:latin typeface="+mn-lt"/>
                        </a:rPr>
                        <a:t>SM: 1/6-1/8</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742950" lvl="1" indent="-285750" rtl="0" fontAlgn="ctr">
                        <a:spcBef>
                          <a:spcPts val="0"/>
                        </a:spcBef>
                        <a:spcAft>
                          <a:spcPts val="0"/>
                        </a:spcAft>
                        <a:buFont typeface="Arial" panose="020B0604020202020204" pitchFamily="34" charset="0"/>
                        <a:buChar char="•"/>
                      </a:pPr>
                      <a:r>
                        <a:rPr lang="en-US" sz="1600" dirty="0">
                          <a:effectLst/>
                          <a:latin typeface="+mn-lt"/>
                        </a:rPr>
                        <a:t>Enter time off to indicate leave days used since 1/1/21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33988170"/>
                  </a:ext>
                </a:extLst>
              </a:tr>
              <a:tr h="648966">
                <a:tc>
                  <a:txBody>
                    <a:bodyPr/>
                    <a:lstStyle/>
                    <a:p>
                      <a:pPr marL="0" marR="0" fontAlgn="t">
                        <a:spcBef>
                          <a:spcPts val="0"/>
                        </a:spcBef>
                        <a:spcAft>
                          <a:spcPts val="0"/>
                        </a:spcAft>
                      </a:pPr>
                      <a:r>
                        <a:rPr lang="en-US" sz="1600" dirty="0">
                          <a:effectLst/>
                          <a:latin typeface="+mn-lt"/>
                        </a:rPr>
                        <a:t>SM Payroll Cutoff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a:effectLst/>
                          <a:latin typeface="+mn-lt"/>
                        </a:rPr>
                        <a:t>1/8/2021 (5pm)</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742950" lvl="1" indent="-285750" rtl="0" fontAlgn="ctr">
                        <a:spcBef>
                          <a:spcPts val="0"/>
                        </a:spcBef>
                        <a:spcAft>
                          <a:spcPts val="0"/>
                        </a:spcAft>
                        <a:buFont typeface="Arial" panose="020B0604020202020204" pitchFamily="34" charset="0"/>
                        <a:buChar char="•"/>
                      </a:pPr>
                      <a:r>
                        <a:rPr lang="en-US" sz="1600" b="1" dirty="0">
                          <a:solidFill>
                            <a:srgbClr val="FF0000"/>
                          </a:solidFill>
                          <a:effectLst/>
                          <a:latin typeface="+mn-lt"/>
                        </a:rPr>
                        <a:t>Deadline</a:t>
                      </a:r>
                      <a:r>
                        <a:rPr lang="en-US" sz="1600" dirty="0">
                          <a:effectLst/>
                          <a:latin typeface="+mn-lt"/>
                        </a:rPr>
                        <a:t> for all NYPFL time entry back to 1/1/2021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431005236"/>
                  </a:ext>
                </a:extLst>
              </a:tr>
              <a:tr h="648966">
                <a:tc>
                  <a:txBody>
                    <a:bodyPr/>
                    <a:lstStyle/>
                    <a:p>
                      <a:pPr marL="0" marR="0" fontAlgn="t">
                        <a:spcBef>
                          <a:spcPts val="0"/>
                        </a:spcBef>
                        <a:spcAft>
                          <a:spcPts val="0"/>
                        </a:spcAft>
                      </a:pPr>
                      <a:r>
                        <a:rPr lang="en-US" sz="1600" dirty="0">
                          <a:effectLst/>
                          <a:latin typeface="+mn-lt"/>
                        </a:rPr>
                        <a:t>BW Payroll Cutoff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a:effectLst/>
                          <a:latin typeface="+mn-lt"/>
                        </a:rPr>
                        <a:t>1/14/2021 (Noon)</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742950" lvl="1" indent="-285750" rtl="0" fontAlgn="ctr">
                        <a:spcBef>
                          <a:spcPts val="0"/>
                        </a:spcBef>
                        <a:spcAft>
                          <a:spcPts val="0"/>
                        </a:spcAft>
                        <a:buFont typeface="Arial" panose="020B0604020202020204" pitchFamily="34" charset="0"/>
                        <a:buChar char="•"/>
                      </a:pPr>
                      <a:r>
                        <a:rPr lang="en-US" sz="1600" b="1" dirty="0">
                          <a:solidFill>
                            <a:srgbClr val="FF0000"/>
                          </a:solidFill>
                          <a:effectLst/>
                          <a:latin typeface="+mn-lt"/>
                        </a:rPr>
                        <a:t>Deadline</a:t>
                      </a:r>
                      <a:r>
                        <a:rPr lang="en-US" sz="1600" dirty="0">
                          <a:effectLst/>
                          <a:latin typeface="+mn-lt"/>
                        </a:rPr>
                        <a:t> for all NYPFL time entry back to 1/1/2021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138723210"/>
                  </a:ext>
                </a:extLst>
              </a:tr>
              <a:tr h="249509">
                <a:tc>
                  <a:txBody>
                    <a:bodyPr/>
                    <a:lstStyle/>
                    <a:p>
                      <a:pPr marL="0" marR="0" fontAlgn="t">
                        <a:spcBef>
                          <a:spcPts val="0"/>
                        </a:spcBef>
                        <a:spcAft>
                          <a:spcPts val="0"/>
                        </a:spcAft>
                      </a:pPr>
                      <a:r>
                        <a:rPr lang="en-US" sz="1600">
                          <a:effectLst/>
                          <a:latin typeface="+mn-lt"/>
                        </a:rPr>
                        <a:t>SM First Paycheck to include new daily rate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a:effectLst/>
                          <a:latin typeface="+mn-lt"/>
                        </a:rPr>
                        <a:t>1/15/2021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effectLst/>
                          <a:latin typeface="+mn-lt"/>
                        </a:rPr>
                        <a:t>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90948276"/>
                  </a:ext>
                </a:extLst>
              </a:tr>
              <a:tr h="249509">
                <a:tc>
                  <a:txBody>
                    <a:bodyPr/>
                    <a:lstStyle/>
                    <a:p>
                      <a:pPr marL="0" marR="0" fontAlgn="t">
                        <a:spcBef>
                          <a:spcPts val="0"/>
                        </a:spcBef>
                        <a:spcAft>
                          <a:spcPts val="0"/>
                        </a:spcAft>
                      </a:pPr>
                      <a:r>
                        <a:rPr lang="en-US" sz="1600">
                          <a:effectLst/>
                          <a:latin typeface="+mn-lt"/>
                        </a:rPr>
                        <a:t>BW First Paycheck to include new daily rate</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effectLst/>
                          <a:latin typeface="+mn-lt"/>
                        </a:rPr>
                        <a:t>1/21/2021</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a:effectLst/>
                          <a:latin typeface="+mn-lt"/>
                        </a:rPr>
                        <a:t> </a:t>
                      </a:r>
                    </a:p>
                  </a:txBody>
                  <a:tcPr marL="36303" marR="36303" marT="36303" marB="3630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890508663"/>
                  </a:ext>
                </a:extLst>
              </a:tr>
            </a:tbl>
          </a:graphicData>
        </a:graphic>
      </p:graphicFrame>
    </p:spTree>
    <p:extLst>
      <p:ext uri="{BB962C8B-B14F-4D97-AF65-F5344CB8AC3E}">
        <p14:creationId xmlns:p14="http://schemas.microsoft.com/office/powerpoint/2010/main" val="260688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E0B79-A82F-4C0E-997E-8ED8D9EAE14D}"/>
              </a:ext>
            </a:extLst>
          </p:cNvPr>
          <p:cNvSpPr>
            <a:spLocks noGrp="1"/>
          </p:cNvSpPr>
          <p:nvPr>
            <p:ph type="title"/>
          </p:nvPr>
        </p:nvSpPr>
        <p:spPr>
          <a:xfrm>
            <a:off x="4241830" y="702156"/>
            <a:ext cx="7368978" cy="1188720"/>
          </a:xfrm>
        </p:spPr>
        <p:txBody>
          <a:bodyPr>
            <a:normAutofit/>
          </a:bodyPr>
          <a:lstStyle/>
          <a:p>
            <a:r>
              <a:rPr lang="en-US"/>
              <a:t>Need additional help?</a:t>
            </a:r>
            <a:endParaRPr lang="en-US" dirty="0"/>
          </a:p>
        </p:txBody>
      </p:sp>
      <p:sp>
        <p:nvSpPr>
          <p:cNvPr id="2053" name="Rectangle 72">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54" name="Rectangle 74">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stay tuned for more details | Victoria College Book Sale">
            <a:extLst>
              <a:ext uri="{FF2B5EF4-FFF2-40B4-BE49-F238E27FC236}">
                <a16:creationId xmlns:a16="http://schemas.microsoft.com/office/drawing/2014/main" id="{2CEE561D-BA9F-484A-8832-5A5F2CA923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1192" y="2046283"/>
            <a:ext cx="3194595" cy="28272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FFF60E-3C32-45E0-AAE6-D42A2160AA70}"/>
              </a:ext>
            </a:extLst>
          </p:cNvPr>
          <p:cNvSpPr>
            <a:spLocks noGrp="1"/>
          </p:cNvSpPr>
          <p:nvPr>
            <p:ph idx="1"/>
          </p:nvPr>
        </p:nvSpPr>
        <p:spPr>
          <a:xfrm>
            <a:off x="4241830" y="2040835"/>
            <a:ext cx="7368978" cy="4287952"/>
          </a:xfrm>
        </p:spPr>
        <p:txBody>
          <a:bodyPr>
            <a:normAutofit/>
          </a:bodyPr>
          <a:lstStyle/>
          <a:p>
            <a:r>
              <a:rPr lang="en-US" sz="2000" dirty="0"/>
              <a:t>Revised Job Aids</a:t>
            </a:r>
          </a:p>
          <a:p>
            <a:pPr lvl="1"/>
            <a:r>
              <a:rPr lang="en-US" sz="1800" dirty="0"/>
              <a:t>HR/Pay Rep/Manager</a:t>
            </a:r>
          </a:p>
          <a:p>
            <a:pPr lvl="1"/>
            <a:r>
              <a:rPr lang="en-US" sz="1800" dirty="0"/>
              <a:t>Employee (NEW)</a:t>
            </a:r>
          </a:p>
          <a:p>
            <a:r>
              <a:rPr lang="en-US" sz="2000" dirty="0"/>
              <a:t>Video Overview</a:t>
            </a:r>
          </a:p>
          <a:p>
            <a:r>
              <a:rPr lang="en-US" sz="2000" dirty="0"/>
              <a:t>NYPFL Support Lab Sessions </a:t>
            </a:r>
          </a:p>
          <a:p>
            <a:pPr lvl="1"/>
            <a:r>
              <a:rPr lang="en-US" sz="1800" dirty="0"/>
              <a:t>Available remotely via zoom in December &amp; January</a:t>
            </a:r>
          </a:p>
          <a:p>
            <a:r>
              <a:rPr lang="en-US" sz="2000" dirty="0"/>
              <a:t>Remaining Questions</a:t>
            </a:r>
          </a:p>
          <a:p>
            <a:pPr lvl="1"/>
            <a:r>
              <a:rPr lang="en-US" sz="1800" dirty="0"/>
              <a:t>HRIS Helpdesk (</a:t>
            </a:r>
            <a:r>
              <a:rPr lang="en-US" sz="1800" dirty="0">
                <a:hlinkClick r:id="rId3"/>
              </a:rPr>
              <a:t>HRPayrollSupport@cornell.edu</a:t>
            </a:r>
            <a:r>
              <a:rPr lang="en-US" sz="1800" dirty="0"/>
              <a:t>) </a:t>
            </a:r>
          </a:p>
        </p:txBody>
      </p:sp>
    </p:spTree>
    <p:extLst>
      <p:ext uri="{BB962C8B-B14F-4D97-AF65-F5344CB8AC3E}">
        <p14:creationId xmlns:p14="http://schemas.microsoft.com/office/powerpoint/2010/main" val="204783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170" name="Picture 2" descr="How to Answer an Unanswerable Question">
            <a:extLst>
              <a:ext uri="{FF2B5EF4-FFF2-40B4-BE49-F238E27FC236}">
                <a16:creationId xmlns:a16="http://schemas.microsoft.com/office/drawing/2014/main" id="{17AC3B47-9B27-4DC5-AF73-5FA8F20EDE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366" r="-1" b="19629"/>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p:cNvSpPr/>
          <p:nvPr>
            <p:custDataLst>
              <p:tags r:id="rId1"/>
            </p:custDataLst>
          </p:nvPr>
        </p:nvSpPr>
        <p:spPr bwMode="auto">
          <a:xfrm>
            <a:off x="627120" y="4319752"/>
            <a:ext cx="10947620" cy="1155959"/>
          </a:xfrm>
          <a:prstGeom prst="rect">
            <a:avLst/>
          </a:prstGeom>
        </p:spPr>
        <p:txBody>
          <a:bodyPr vert="horz" lIns="91440" tIns="45720" rIns="91440" bIns="45720" numCol="1" rtlCol="0" anchor="b" anchorCtr="0" compatLnSpc="1">
            <a:prstTxWarp prst="textNoShape">
              <a:avLst/>
            </a:prstTxWarp>
            <a:normAutofit/>
          </a:bodyPr>
          <a:lstStyle/>
          <a:p>
            <a:pPr marL="0" marR="0" lvl="0" indent="0" defTabSz="457200" fontAlgn="base">
              <a:spcBef>
                <a:spcPct val="0"/>
              </a:spcBef>
              <a:spcAft>
                <a:spcPts val="600"/>
              </a:spcAft>
              <a:buClrTx/>
              <a:buSzTx/>
              <a:tabLst/>
              <a:defRPr/>
            </a:pPr>
            <a:r>
              <a:rPr lang="en-US" sz="3600" cap="all">
                <a:solidFill>
                  <a:srgbClr val="FFFFFF"/>
                </a:solidFill>
                <a:latin typeface="+mj-lt"/>
                <a:ea typeface="+mj-ea"/>
                <a:cs typeface="+mj-cs"/>
              </a:rPr>
              <a:t>Questions</a:t>
            </a:r>
            <a:endParaRPr kumimoji="0" lang="en-US" sz="3600" i="0" u="none" strike="noStrike" cap="all" spc="0" normalizeH="0" baseline="0" noProof="0">
              <a:ln>
                <a:noFill/>
              </a:ln>
              <a:solidFill>
                <a:srgbClr val="FFFFFF"/>
              </a:solidFill>
              <a:effectLst/>
              <a:uLnTx/>
              <a:uFillTx/>
              <a:latin typeface="+mj-lt"/>
              <a:ea typeface="+mj-ea"/>
              <a:cs typeface="+mj-cs"/>
            </a:endParaRPr>
          </a:p>
        </p:txBody>
      </p:sp>
      <p:sp>
        <p:nvSpPr>
          <p:cNvPr id="3" name="Rectangle 2"/>
          <p:cNvSpPr>
            <a:spLocks noChangeArrowheads="1"/>
          </p:cNvSpPr>
          <p:nvPr/>
        </p:nvSpPr>
        <p:spPr bwMode="auto">
          <a:xfrm>
            <a:off x="3067052" y="1257300"/>
            <a:ext cx="7140063" cy="628650"/>
          </a:xfrm>
          <a:prstGeom prst="rect">
            <a:avLst/>
          </a:prstGeom>
          <a:noFill/>
          <a:ln w="9525">
            <a:noFill/>
            <a:miter lim="800000"/>
            <a:headEnd/>
            <a:tailEnd/>
          </a:ln>
        </p:spPr>
        <p:txBody>
          <a:bodyPr anchor="ctr"/>
          <a:lstStyle/>
          <a:p>
            <a:pPr marL="0" marR="0" lvl="0" indent="0" algn="r" defTabSz="457200" rtl="0" eaLnBrk="0" fontAlgn="base" latinLnBrk="0" hangingPunct="0">
              <a:lnSpc>
                <a:spcPct val="100000"/>
              </a:lnSpc>
              <a:spcBef>
                <a:spcPct val="0"/>
              </a:spcBef>
              <a:spcAft>
                <a:spcPts val="600"/>
              </a:spcAft>
              <a:buClrTx/>
              <a:buSzTx/>
              <a:buFontTx/>
              <a:buNone/>
              <a:tabLst/>
              <a:defRPr/>
            </a:pPr>
            <a:endParaRPr kumimoji="0" lang="en-US" sz="2100" b="1"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5" name="Rectangle 4"/>
          <p:cNvSpPr/>
          <p:nvPr/>
        </p:nvSpPr>
        <p:spPr>
          <a:xfrm>
            <a:off x="854919" y="1257300"/>
            <a:ext cx="8232584" cy="1277273"/>
          </a:xfrm>
          <a:prstGeom prst="rect">
            <a:avLst/>
          </a:prstGeom>
        </p:spPr>
        <p:txBody>
          <a:bodyPr wrap="square">
            <a:spAutoFit/>
          </a:bodyPr>
          <a:lstStyle/>
          <a:p>
            <a:pPr>
              <a:spcAft>
                <a:spcPts val="600"/>
              </a:spcAft>
              <a:defRPr/>
            </a:pPr>
            <a:endParaRPr lang="en-US" sz="3600" b="1">
              <a:solidFill>
                <a:prstClr val="black"/>
              </a:solidFill>
              <a:latin typeface="Calibri" panose="020F0502020204030204"/>
            </a:endParaRPr>
          </a:p>
          <a:p>
            <a:pPr marL="571500" indent="-571500">
              <a:spcAft>
                <a:spcPts val="600"/>
              </a:spcAft>
              <a:buFont typeface="Arial" panose="020B0604020202020204" pitchFamily="34" charset="0"/>
              <a:buChar char="•"/>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36055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31CD-4B61-4732-937A-C02208907301}"/>
              </a:ext>
            </a:extLst>
          </p:cNvPr>
          <p:cNvSpPr>
            <a:spLocks noGrp="1"/>
          </p:cNvSpPr>
          <p:nvPr>
            <p:ph type="title"/>
          </p:nvPr>
        </p:nvSpPr>
        <p:spPr/>
        <p:txBody>
          <a:bodyPr/>
          <a:lstStyle/>
          <a:p>
            <a:r>
              <a:rPr lang="en-US" dirty="0"/>
              <a:t>Work Schedules for SALARIED Employees</a:t>
            </a:r>
          </a:p>
        </p:txBody>
      </p:sp>
      <p:sp>
        <p:nvSpPr>
          <p:cNvPr id="3" name="Content Placeholder 2">
            <a:extLst>
              <a:ext uri="{FF2B5EF4-FFF2-40B4-BE49-F238E27FC236}">
                <a16:creationId xmlns:a16="http://schemas.microsoft.com/office/drawing/2014/main" id="{0B0F3DCA-882F-43B8-B978-1CEA871BE517}"/>
              </a:ext>
            </a:extLst>
          </p:cNvPr>
          <p:cNvSpPr>
            <a:spLocks noGrp="1"/>
          </p:cNvSpPr>
          <p:nvPr>
            <p:ph idx="1"/>
          </p:nvPr>
        </p:nvSpPr>
        <p:spPr>
          <a:xfrm>
            <a:off x="581192" y="2340864"/>
            <a:ext cx="5928665" cy="3634486"/>
          </a:xfrm>
        </p:spPr>
        <p:txBody>
          <a:bodyPr>
            <a:normAutofit fontScale="92500"/>
          </a:bodyPr>
          <a:lstStyle/>
          <a:p>
            <a:r>
              <a:rPr lang="en-US" sz="2200" dirty="0"/>
              <a:t>For salaried (semi-monthly) employees who do not work a standard workweek (Monday-Friday), the HR rep will need to update the work schedule.</a:t>
            </a:r>
          </a:p>
          <a:p>
            <a:r>
              <a:rPr lang="en-US" dirty="0"/>
              <a:t>Navigate to:</a:t>
            </a:r>
          </a:p>
          <a:p>
            <a:pPr lvl="1"/>
            <a:r>
              <a:rPr lang="en-US" sz="1800" dirty="0"/>
              <a:t>Worker profile</a:t>
            </a:r>
          </a:p>
          <a:p>
            <a:pPr lvl="1"/>
            <a:r>
              <a:rPr lang="en-US" sz="1800" dirty="0"/>
              <a:t>Actions</a:t>
            </a:r>
          </a:p>
          <a:p>
            <a:pPr lvl="1"/>
            <a:r>
              <a:rPr lang="en-US" sz="1800" dirty="0"/>
              <a:t>Time and leave</a:t>
            </a:r>
          </a:p>
          <a:p>
            <a:pPr lvl="1"/>
            <a:r>
              <a:rPr lang="en-US" sz="1800" dirty="0"/>
              <a:t>Assign Work Schedule</a:t>
            </a:r>
          </a:p>
          <a:p>
            <a:pPr marL="0" indent="0">
              <a:buNone/>
            </a:pPr>
            <a:endParaRPr lang="en-US" dirty="0"/>
          </a:p>
        </p:txBody>
      </p:sp>
      <p:pic>
        <p:nvPicPr>
          <p:cNvPr id="6" name="Picture 5">
            <a:extLst>
              <a:ext uri="{FF2B5EF4-FFF2-40B4-BE49-F238E27FC236}">
                <a16:creationId xmlns:a16="http://schemas.microsoft.com/office/drawing/2014/main" id="{81C29718-7712-4734-B617-94B1237C6627}"/>
              </a:ext>
            </a:extLst>
          </p:cNvPr>
          <p:cNvPicPr>
            <a:picLocks noChangeAspect="1"/>
          </p:cNvPicPr>
          <p:nvPr/>
        </p:nvPicPr>
        <p:blipFill rotWithShape="1">
          <a:blip r:embed="rId2"/>
          <a:srcRect t="7601"/>
          <a:stretch/>
        </p:blipFill>
        <p:spPr>
          <a:xfrm>
            <a:off x="7612505" y="2195558"/>
            <a:ext cx="3621742" cy="3960286"/>
          </a:xfrm>
          <a:prstGeom prst="rect">
            <a:avLst/>
          </a:prstGeom>
        </p:spPr>
      </p:pic>
    </p:spTree>
    <p:extLst>
      <p:ext uri="{BB962C8B-B14F-4D97-AF65-F5344CB8AC3E}">
        <p14:creationId xmlns:p14="http://schemas.microsoft.com/office/powerpoint/2010/main" val="111381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7EE6-2F2B-45A8-A767-ED64D8C3510F}"/>
              </a:ext>
            </a:extLst>
          </p:cNvPr>
          <p:cNvSpPr>
            <a:spLocks noGrp="1"/>
          </p:cNvSpPr>
          <p:nvPr>
            <p:ph type="title"/>
          </p:nvPr>
        </p:nvSpPr>
        <p:spPr/>
        <p:txBody>
          <a:bodyPr/>
          <a:lstStyle/>
          <a:p>
            <a:r>
              <a:rPr lang="en-US"/>
              <a:t>Where’s my work schedule?</a:t>
            </a:r>
            <a:endParaRPr lang="en-US" dirty="0"/>
          </a:p>
        </p:txBody>
      </p:sp>
      <p:graphicFrame>
        <p:nvGraphicFramePr>
          <p:cNvPr id="5" name="Content Placeholder 2">
            <a:extLst>
              <a:ext uri="{FF2B5EF4-FFF2-40B4-BE49-F238E27FC236}">
                <a16:creationId xmlns:a16="http://schemas.microsoft.com/office/drawing/2014/main" id="{62BE5C58-206C-45F6-8AE4-326EADE92A51}"/>
              </a:ext>
            </a:extLst>
          </p:cNvPr>
          <p:cNvGraphicFramePr>
            <a:graphicFrameLocks noGrp="1"/>
          </p:cNvGraphicFramePr>
          <p:nvPr>
            <p:ph idx="1"/>
            <p:extLst>
              <p:ext uri="{D42A27DB-BD31-4B8C-83A1-F6EECF244321}">
                <p14:modId xmlns:p14="http://schemas.microsoft.com/office/powerpoint/2010/main" val="3874469558"/>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14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7C727A-E0F9-45B0-BEEE-58F59FFE8A3D}"/>
              </a:ext>
            </a:extLst>
          </p:cNvPr>
          <p:cNvSpPr>
            <a:spLocks noGrp="1"/>
          </p:cNvSpPr>
          <p:nvPr>
            <p:ph type="title"/>
          </p:nvPr>
        </p:nvSpPr>
        <p:spPr>
          <a:xfrm>
            <a:off x="8013433" y="702156"/>
            <a:ext cx="3568661" cy="1188720"/>
          </a:xfrm>
        </p:spPr>
        <p:txBody>
          <a:bodyPr>
            <a:normAutofit/>
          </a:bodyPr>
          <a:lstStyle/>
          <a:p>
            <a:r>
              <a:rPr lang="en-US" dirty="0"/>
              <a:t>Welcome</a:t>
            </a:r>
          </a:p>
        </p:txBody>
      </p:sp>
      <p:pic>
        <p:nvPicPr>
          <p:cNvPr id="5" name="Picture 4">
            <a:extLst>
              <a:ext uri="{FF2B5EF4-FFF2-40B4-BE49-F238E27FC236}">
                <a16:creationId xmlns:a16="http://schemas.microsoft.com/office/drawing/2014/main" id="{1C2A2E87-50E5-4C8B-B4D1-4ABCC0B7F23E}"/>
              </a:ext>
            </a:extLst>
          </p:cNvPr>
          <p:cNvPicPr>
            <a:picLocks noChangeAspect="1"/>
          </p:cNvPicPr>
          <p:nvPr/>
        </p:nvPicPr>
        <p:blipFill rotWithShape="1">
          <a:blip r:embed="rId2"/>
          <a:srcRect r="26633" b="-1"/>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0F93280-7A1C-4E84-913B-34391941B86C}"/>
              </a:ext>
            </a:extLst>
          </p:cNvPr>
          <p:cNvSpPr>
            <a:spLocks noGrp="1"/>
          </p:cNvSpPr>
          <p:nvPr>
            <p:ph idx="1"/>
          </p:nvPr>
        </p:nvSpPr>
        <p:spPr>
          <a:xfrm>
            <a:off x="8013433" y="2340864"/>
            <a:ext cx="3568661" cy="3634486"/>
          </a:xfrm>
        </p:spPr>
        <p:txBody>
          <a:bodyPr>
            <a:normAutofit/>
          </a:bodyPr>
          <a:lstStyle/>
          <a:p>
            <a:r>
              <a:rPr lang="en-US" sz="2200" dirty="0"/>
              <a:t>Introductions</a:t>
            </a:r>
          </a:p>
          <a:p>
            <a:r>
              <a:rPr lang="en-US" sz="2200" dirty="0"/>
              <a:t>What’s your favorite cold-weather activity?</a:t>
            </a:r>
          </a:p>
        </p:txBody>
      </p:sp>
    </p:spTree>
    <p:extLst>
      <p:ext uri="{BB962C8B-B14F-4D97-AF65-F5344CB8AC3E}">
        <p14:creationId xmlns:p14="http://schemas.microsoft.com/office/powerpoint/2010/main" val="58433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87160D-767C-458D-8304-1F47B1D087D7}"/>
              </a:ext>
            </a:extLst>
          </p:cNvPr>
          <p:cNvSpPr>
            <a:spLocks noGrp="1"/>
          </p:cNvSpPr>
          <p:nvPr>
            <p:ph type="title"/>
          </p:nvPr>
        </p:nvSpPr>
        <p:spPr>
          <a:xfrm>
            <a:off x="771148" y="1037967"/>
            <a:ext cx="3054091" cy="4709131"/>
          </a:xfrm>
        </p:spPr>
        <p:txBody>
          <a:bodyPr anchor="ctr">
            <a:normAutofit/>
          </a:bodyPr>
          <a:lstStyle/>
          <a:p>
            <a:r>
              <a:rPr lang="en-US" sz="3000" dirty="0">
                <a:solidFill>
                  <a:srgbClr val="FFFEFF"/>
                </a:solidFill>
              </a:rPr>
              <a:t>background</a:t>
            </a:r>
          </a:p>
        </p:txBody>
      </p:sp>
      <p:sp>
        <p:nvSpPr>
          <p:cNvPr id="3" name="Content Placeholder 2">
            <a:extLst>
              <a:ext uri="{FF2B5EF4-FFF2-40B4-BE49-F238E27FC236}">
                <a16:creationId xmlns:a16="http://schemas.microsoft.com/office/drawing/2014/main" id="{07C74B8A-DA09-4D8E-AAD8-FAF4B6CB704F}"/>
              </a:ext>
            </a:extLst>
          </p:cNvPr>
          <p:cNvSpPr>
            <a:spLocks noGrp="1"/>
          </p:cNvSpPr>
          <p:nvPr>
            <p:ph idx="1"/>
          </p:nvPr>
        </p:nvSpPr>
        <p:spPr>
          <a:xfrm>
            <a:off x="4534935" y="1037968"/>
            <a:ext cx="6725899" cy="4820832"/>
          </a:xfrm>
        </p:spPr>
        <p:txBody>
          <a:bodyPr>
            <a:normAutofit/>
          </a:bodyPr>
          <a:lstStyle/>
          <a:p>
            <a:r>
              <a:rPr lang="en-US" sz="2200" dirty="0"/>
              <a:t>Project Purpose: Compliance with 2021 NYS Requirements</a:t>
            </a:r>
          </a:p>
          <a:p>
            <a:r>
              <a:rPr lang="en-US" sz="2200" dirty="0"/>
              <a:t>Relevant Details:</a:t>
            </a:r>
          </a:p>
          <a:p>
            <a:pPr lvl="1"/>
            <a:r>
              <a:rPr lang="en-US" sz="1800" dirty="0"/>
              <a:t>New rate of pay calculation – NYPFL will pay as a daily rate</a:t>
            </a:r>
          </a:p>
          <a:p>
            <a:pPr lvl="1"/>
            <a:r>
              <a:rPr lang="en-US" sz="1800" dirty="0"/>
              <a:t>Based on actual wages prior to going on the leave</a:t>
            </a:r>
          </a:p>
          <a:p>
            <a:pPr lvl="1"/>
            <a:r>
              <a:rPr lang="en-US" sz="1800" dirty="0"/>
              <a:t>Most people will see little to no change in their current rate</a:t>
            </a:r>
          </a:p>
          <a:p>
            <a:pPr lvl="1"/>
            <a:r>
              <a:rPr lang="en-US" sz="1800" dirty="0"/>
              <a:t>No rate decreases for employees currently on the leave</a:t>
            </a:r>
          </a:p>
        </p:txBody>
      </p:sp>
    </p:spTree>
    <p:extLst>
      <p:ext uri="{BB962C8B-B14F-4D97-AF65-F5344CB8AC3E}">
        <p14:creationId xmlns:p14="http://schemas.microsoft.com/office/powerpoint/2010/main" val="178165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33A3-147E-452E-A0FF-B7ABE214BB37}"/>
              </a:ext>
            </a:extLst>
          </p:cNvPr>
          <p:cNvSpPr>
            <a:spLocks noGrp="1"/>
          </p:cNvSpPr>
          <p:nvPr>
            <p:ph type="title"/>
          </p:nvPr>
        </p:nvSpPr>
        <p:spPr/>
        <p:txBody>
          <a:bodyPr/>
          <a:lstStyle/>
          <a:p>
            <a:r>
              <a:rPr lang="en-US" dirty="0"/>
              <a:t>First steps</a:t>
            </a:r>
          </a:p>
        </p:txBody>
      </p:sp>
      <p:sp>
        <p:nvSpPr>
          <p:cNvPr id="3" name="Content Placeholder 2">
            <a:extLst>
              <a:ext uri="{FF2B5EF4-FFF2-40B4-BE49-F238E27FC236}">
                <a16:creationId xmlns:a16="http://schemas.microsoft.com/office/drawing/2014/main" id="{66DACC40-2F4F-4050-B739-ADAA00A13798}"/>
              </a:ext>
            </a:extLst>
          </p:cNvPr>
          <p:cNvSpPr>
            <a:spLocks noGrp="1"/>
          </p:cNvSpPr>
          <p:nvPr>
            <p:ph idx="1"/>
          </p:nvPr>
        </p:nvSpPr>
        <p:spPr/>
        <p:txBody>
          <a:bodyPr/>
          <a:lstStyle/>
          <a:p>
            <a:r>
              <a:rPr lang="en-US" sz="1800" dirty="0"/>
              <a:t>Notify Medical Leaves Administration (MLA)</a:t>
            </a:r>
          </a:p>
          <a:p>
            <a:r>
              <a:rPr lang="en-US" sz="1800" dirty="0"/>
              <a:t>MLA will place the worker on leave</a:t>
            </a:r>
          </a:p>
          <a:p>
            <a:r>
              <a:rPr lang="en-US" sz="1800" dirty="0"/>
              <a:t>The worker will stay on leave until their claim is closed</a:t>
            </a:r>
          </a:p>
          <a:p>
            <a:r>
              <a:rPr lang="en-US" sz="1800" dirty="0"/>
              <a:t>All NYPFL days will be tracked via Time Off entries </a:t>
            </a:r>
          </a:p>
          <a:p>
            <a:r>
              <a:rPr lang="en-US" sz="1800" dirty="0"/>
              <a:t>If the worker is salaried, and doesn’t work a five-day Monday-Friday workweek, share this with MLA and work with your HR rep to assign the appropriate work schedule calendar.</a:t>
            </a:r>
          </a:p>
          <a:p>
            <a:r>
              <a:rPr lang="en-US" sz="1800" dirty="0"/>
              <a:t>Once the worker is placed on leave, the daily rate will populate on the compensation tab</a:t>
            </a:r>
          </a:p>
          <a:p>
            <a:endParaRPr lang="en-US" dirty="0"/>
          </a:p>
        </p:txBody>
      </p:sp>
    </p:spTree>
    <p:extLst>
      <p:ext uri="{BB962C8B-B14F-4D97-AF65-F5344CB8AC3E}">
        <p14:creationId xmlns:p14="http://schemas.microsoft.com/office/powerpoint/2010/main" val="319495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0A31-2464-44C9-B0C9-3587C4B8E45E}"/>
              </a:ext>
            </a:extLst>
          </p:cNvPr>
          <p:cNvSpPr>
            <a:spLocks noGrp="1"/>
          </p:cNvSpPr>
          <p:nvPr>
            <p:ph type="title"/>
          </p:nvPr>
        </p:nvSpPr>
        <p:spPr/>
        <p:txBody>
          <a:bodyPr/>
          <a:lstStyle/>
          <a:p>
            <a:r>
              <a:rPr lang="en-US" dirty="0"/>
              <a:t>Current Process: Intermittent leaves</a:t>
            </a:r>
          </a:p>
        </p:txBody>
      </p:sp>
      <p:graphicFrame>
        <p:nvGraphicFramePr>
          <p:cNvPr id="4" name="Content Placeholder 2">
            <a:extLst>
              <a:ext uri="{FF2B5EF4-FFF2-40B4-BE49-F238E27FC236}">
                <a16:creationId xmlns:a16="http://schemas.microsoft.com/office/drawing/2014/main" id="{1180B633-7FA4-4F69-AB80-38A9AF8BDDDA}"/>
              </a:ext>
            </a:extLst>
          </p:cNvPr>
          <p:cNvGraphicFramePr>
            <a:graphicFrameLocks noGrp="1"/>
          </p:cNvGraphicFramePr>
          <p:nvPr>
            <p:ph idx="1"/>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50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A584-C2D4-4728-AF48-F6DAC2C93309}"/>
              </a:ext>
            </a:extLst>
          </p:cNvPr>
          <p:cNvSpPr>
            <a:spLocks noGrp="1"/>
          </p:cNvSpPr>
          <p:nvPr>
            <p:ph type="title"/>
          </p:nvPr>
        </p:nvSpPr>
        <p:spPr/>
        <p:txBody>
          <a:bodyPr/>
          <a:lstStyle/>
          <a:p>
            <a:r>
              <a:rPr lang="en-US" dirty="0"/>
              <a:t>New process (in January)</a:t>
            </a:r>
          </a:p>
        </p:txBody>
      </p:sp>
      <p:graphicFrame>
        <p:nvGraphicFramePr>
          <p:cNvPr id="4" name="Content Placeholder 2">
            <a:extLst>
              <a:ext uri="{FF2B5EF4-FFF2-40B4-BE49-F238E27FC236}">
                <a16:creationId xmlns:a16="http://schemas.microsoft.com/office/drawing/2014/main" id="{AE0DC8C3-5AEF-4218-B28E-14B63E5C1155}"/>
              </a:ext>
            </a:extLst>
          </p:cNvPr>
          <p:cNvGraphicFramePr>
            <a:graphicFrameLocks noGrp="1"/>
          </p:cNvGraphicFramePr>
          <p:nvPr>
            <p:ph idx="1"/>
            <p:extLst>
              <p:ext uri="{D42A27DB-BD31-4B8C-83A1-F6EECF244321}">
                <p14:modId xmlns:p14="http://schemas.microsoft.com/office/powerpoint/2010/main" val="2626361167"/>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05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80D3A-3AC6-406A-A0A3-477C32214F4E}"/>
              </a:ext>
            </a:extLst>
          </p:cNvPr>
          <p:cNvSpPr>
            <a:spLocks noGrp="1"/>
          </p:cNvSpPr>
          <p:nvPr>
            <p:ph type="title"/>
          </p:nvPr>
        </p:nvSpPr>
        <p:spPr>
          <a:xfrm>
            <a:off x="705745" y="980660"/>
            <a:ext cx="6792657" cy="4878137"/>
          </a:xfrm>
        </p:spPr>
        <p:txBody>
          <a:bodyPr anchor="ctr">
            <a:normAutofit/>
          </a:bodyPr>
          <a:lstStyle/>
          <a:p>
            <a:pPr algn="ctr"/>
            <a:r>
              <a:rPr lang="en-US" sz="4800" dirty="0">
                <a:solidFill>
                  <a:schemeClr val="tx2"/>
                </a:solidFill>
              </a:rPr>
              <a:t>What next?</a:t>
            </a:r>
          </a:p>
        </p:txBody>
      </p:sp>
      <p:sp>
        <p:nvSpPr>
          <p:cNvPr id="10" name="Rectangle 9">
            <a:extLst>
              <a:ext uri="{FF2B5EF4-FFF2-40B4-BE49-F238E27FC236}">
                <a16:creationId xmlns:a16="http://schemas.microsoft.com/office/drawing/2014/main" id="{1A75B5EE-3124-4314-90F7-8D9AFE941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0129C37-C465-4475-927F-B861932A3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752989"/>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BDCF07-BF79-4DD5-8406-1C669C0E492C}"/>
              </a:ext>
            </a:extLst>
          </p:cNvPr>
          <p:cNvSpPr>
            <a:spLocks noGrp="1"/>
          </p:cNvSpPr>
          <p:nvPr>
            <p:ph idx="1"/>
          </p:nvPr>
        </p:nvSpPr>
        <p:spPr>
          <a:xfrm>
            <a:off x="8119870" y="1046922"/>
            <a:ext cx="3164356" cy="4811877"/>
          </a:xfrm>
        </p:spPr>
        <p:txBody>
          <a:bodyPr>
            <a:normAutofit/>
          </a:bodyPr>
          <a:lstStyle/>
          <a:p>
            <a:pPr marL="0" indent="0">
              <a:buNone/>
            </a:pPr>
            <a:r>
              <a:rPr lang="en-US" sz="2000" dirty="0"/>
              <a:t>MLA has placed the worker on leave.  A work schedule has been assigned (if needed)</a:t>
            </a:r>
          </a:p>
          <a:p>
            <a:r>
              <a:rPr lang="en-US" sz="2000" dirty="0"/>
              <a:t>How can I see the worker is on leave?</a:t>
            </a:r>
          </a:p>
          <a:p>
            <a:r>
              <a:rPr lang="en-US" sz="2000" dirty="0"/>
              <a:t>How can I see the daily rate?</a:t>
            </a:r>
          </a:p>
          <a:p>
            <a:r>
              <a:rPr lang="en-US" sz="2000" dirty="0"/>
              <a:t>How do I show an NYPFL day is taken</a:t>
            </a:r>
          </a:p>
        </p:txBody>
      </p:sp>
      <p:sp>
        <p:nvSpPr>
          <p:cNvPr id="14" name="Rectangle 13">
            <a:extLst>
              <a:ext uri="{FF2B5EF4-FFF2-40B4-BE49-F238E27FC236}">
                <a16:creationId xmlns:a16="http://schemas.microsoft.com/office/drawing/2014/main" id="{8F92C143-3594-4735-B621-397DDDA5F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4F560E9-CCDC-4F8F-BA20-41F114098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948253"/>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011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B922-44CC-4418-9579-D2F55141FD8C}"/>
              </a:ext>
            </a:extLst>
          </p:cNvPr>
          <p:cNvSpPr>
            <a:spLocks noGrp="1"/>
          </p:cNvSpPr>
          <p:nvPr>
            <p:ph type="title"/>
          </p:nvPr>
        </p:nvSpPr>
        <p:spPr>
          <a:xfrm>
            <a:off x="581192" y="702156"/>
            <a:ext cx="11029616" cy="1188720"/>
          </a:xfrm>
        </p:spPr>
        <p:txBody>
          <a:bodyPr>
            <a:normAutofit/>
          </a:bodyPr>
          <a:lstStyle/>
          <a:p>
            <a:r>
              <a:rPr lang="en-US"/>
              <a:t>Workday navigation – Shadow leave</a:t>
            </a:r>
          </a:p>
        </p:txBody>
      </p:sp>
      <p:graphicFrame>
        <p:nvGraphicFramePr>
          <p:cNvPr id="5" name="Content Placeholder 2">
            <a:extLst>
              <a:ext uri="{FF2B5EF4-FFF2-40B4-BE49-F238E27FC236}">
                <a16:creationId xmlns:a16="http://schemas.microsoft.com/office/drawing/2014/main" id="{61714870-DD5D-4E2A-A640-24363E808F01}"/>
              </a:ext>
            </a:extLst>
          </p:cNvPr>
          <p:cNvGraphicFramePr>
            <a:graphicFrameLocks noGrp="1"/>
          </p:cNvGraphicFramePr>
          <p:nvPr>
            <p:ph idx="1"/>
            <p:extLst>
              <p:ext uri="{D42A27DB-BD31-4B8C-83A1-F6EECF244321}">
                <p14:modId xmlns:p14="http://schemas.microsoft.com/office/powerpoint/2010/main" val="243900532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368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5E10DF1-9B97-4F01-80DA-B64014CF074E}&quot;/&gt;&lt;isInvalidForFieldText val=&quot;0&quot;/&gt;&lt;Image&gt;&lt;filename val=&quot;C:\Users\ap363\AppData\Local\Temp\CP182962239824509Session\CPTrustFolder182962239824525\PPTImport182962239873587\data\asimages\{A5E10DF1-9B97-4F01-80DA-B64014CF074E}_3.png&quot;/&gt;&lt;left val=&quot;0&quot;/&gt;&lt;top val=&quot;-3&quot;/&gt;&lt;width val=&quot;1201&quot;/&gt;&lt;height val=&quot;128&quot;/&gt;&lt;hasText val=&quot;1&quot;/&gt;&lt;/Image&gt;&lt;/ThreeDShapeInfo&gt;"/>
</p:tagLst>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1370</Words>
  <Application>Microsoft Office PowerPoint</Application>
  <PresentationFormat>Widescreen</PresentationFormat>
  <Paragraphs>170</Paragraphs>
  <Slides>25</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Nova Light</vt:lpstr>
      <vt:lpstr>Calibri</vt:lpstr>
      <vt:lpstr>Calibri Light</vt:lpstr>
      <vt:lpstr>Tahoma</vt:lpstr>
      <vt:lpstr>Wingdings 2</vt:lpstr>
      <vt:lpstr>DividendVTI</vt:lpstr>
      <vt:lpstr>PowerPoint Presentation</vt:lpstr>
      <vt:lpstr>Agenda </vt:lpstr>
      <vt:lpstr>Welcome</vt:lpstr>
      <vt:lpstr>background</vt:lpstr>
      <vt:lpstr>First steps</vt:lpstr>
      <vt:lpstr>Current Process: Intermittent leaves</vt:lpstr>
      <vt:lpstr>New process (in January)</vt:lpstr>
      <vt:lpstr>What next?</vt:lpstr>
      <vt:lpstr>Workday navigation – Shadow leave</vt:lpstr>
      <vt:lpstr>Time off tab</vt:lpstr>
      <vt:lpstr>Compensation</vt:lpstr>
      <vt:lpstr>Entering NYPFL Days used</vt:lpstr>
      <vt:lpstr>Time off – Bi-Weekly (hourly) Process </vt:lpstr>
      <vt:lpstr>Time off should reflect days normally worked</vt:lpstr>
      <vt:lpstr>Time off – Semi-monthly (salaried) Process</vt:lpstr>
      <vt:lpstr>Make sure to enter supplement on Time for salaried workers</vt:lpstr>
      <vt:lpstr>Daily rate of pay  for Salaried employees</vt:lpstr>
      <vt:lpstr>Supplement calculator</vt:lpstr>
      <vt:lpstr>Time off validations</vt:lpstr>
      <vt:lpstr>Viewing time/Time off totals (BW Employees)</vt:lpstr>
      <vt:lpstr>Timeline</vt:lpstr>
      <vt:lpstr>Need additional help?</vt:lpstr>
      <vt:lpstr>PowerPoint Presentation</vt:lpstr>
      <vt:lpstr>Work Schedules for SALARIED Employees</vt:lpstr>
      <vt:lpstr>Where’s my work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NYPFL Project</dc:title>
  <dc:creator>Lauren Free</dc:creator>
  <cp:lastModifiedBy>Lauren Free</cp:lastModifiedBy>
  <cp:revision>9</cp:revision>
  <dcterms:created xsi:type="dcterms:W3CDTF">2020-11-20T14:26:44Z</dcterms:created>
  <dcterms:modified xsi:type="dcterms:W3CDTF">2020-11-24T13:25:06Z</dcterms:modified>
</cp:coreProperties>
</file>